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8" r:id="rId3"/>
  </p:sldMasterIdLst>
  <p:notesMasterIdLst>
    <p:notesMasterId r:id="rId21"/>
  </p:notesMasterIdLst>
  <p:sldIdLst>
    <p:sldId id="390" r:id="rId4"/>
    <p:sldId id="403" r:id="rId5"/>
    <p:sldId id="418" r:id="rId6"/>
    <p:sldId id="419" r:id="rId7"/>
    <p:sldId id="420" r:id="rId8"/>
    <p:sldId id="421" r:id="rId9"/>
    <p:sldId id="422" r:id="rId10"/>
    <p:sldId id="437" r:id="rId11"/>
    <p:sldId id="424" r:id="rId12"/>
    <p:sldId id="408" r:id="rId13"/>
    <p:sldId id="425" r:id="rId14"/>
    <p:sldId id="426" r:id="rId15"/>
    <p:sldId id="392" r:id="rId16"/>
    <p:sldId id="434" r:id="rId17"/>
    <p:sldId id="436" r:id="rId18"/>
    <p:sldId id="423" r:id="rId19"/>
    <p:sldId id="4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78"/>
    <p:restoredTop sz="95728"/>
  </p:normalViewPr>
  <p:slideViewPr>
    <p:cSldViewPr snapToGrid="0">
      <p:cViewPr varScale="1">
        <p:scale>
          <a:sx n="81" d="100"/>
          <a:sy n="81" d="100"/>
        </p:scale>
        <p:origin x="21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89739-4793-9742-96A4-12D60531219B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796EA-50E1-044D-A69C-DBCDF5E7D5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47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860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PHY-2011977 and PHY-2309320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31BBA-E2C1-1E4A-8702-A9DB281AE6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13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36CD9-9AA0-7B3F-DF02-C3A532B9A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2EBAB-2D1B-2330-6833-FBCDAB00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FB3A2-B700-0701-B290-CE1CA8EC5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grants PHY-2011977 and PHY-2309320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49A31-5371-879C-7F81-5956D30FCD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331BBA-E2C1-1E4A-8702-A9DB281AE6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06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DEA6D-0592-7AF5-4324-B4AAF6FA7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D005EB-D80B-22A4-40F2-61F6AC789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B92C39-CA24-C02E-CF67-0550B539AB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2BF73-02B0-7E37-1845-B52D744D72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789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9FB45-99E6-932A-15FB-A81FBB358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5AAECE-698E-BB6F-1BD0-1FE0CD5BF3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9E9D42-3E3E-DBDC-68C3-51D4462C1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CDE4D-F94B-4564-F92B-2844ECC66B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339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468F7-114E-4EAA-36E3-5F27AA44B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7F8013-8B14-A815-C0EE-49F01DA49E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914121-99C7-9DE3-53F8-262340E025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69778-7C47-F016-38F8-D7C92901B1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0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06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1F0D6-61EA-03B7-1B1A-7D772EB47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C3609F-5415-D359-3528-3181D762F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D7C6A3-68CB-1589-B199-4C9EEF405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FB9F5-2A81-0A57-1955-E3043CA08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6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0DBA7-8739-7B71-02C7-A60F493F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EFB4D4-A35D-7A44-1740-3D41BE20DF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F2A2B4-4AC8-04BF-70C6-D6A078D60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F3CD8-99D9-2C30-5B0E-2740718B5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983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89034-134F-6C2E-17B7-FD6C6BC9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CDDCC-36DD-E102-7DC0-89E579668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DA26A1-A92D-8EEF-09B9-5E9B9EE35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03A06-24BD-1A83-70E8-373A9453E9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52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9A70-F9D9-0E02-978C-A3948D914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8D698-C679-7714-0316-2D04032E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F9A14F-63BA-ECFB-9A52-647842CC2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66B8A-1619-4E76-D016-7A59466B6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861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0C74B-AA7F-E79F-C54E-EEF671742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16ACD-CF12-4695-016B-868FEF249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0E756F-BC89-927D-135E-FA868F469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2623E-E13F-297C-DEE3-5CE16181F2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471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FE5AAB-4B28-557B-79E9-0FAE5946A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4F1CE2-9D9B-58A1-4010-32A0CDCCE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DB533C-6266-09E6-FEEE-11A4BA170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DFAA1-5800-EB89-C4FB-E6BC2ED5A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54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74C36-B5C2-22F3-9A95-1A377006E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73D71A-104F-C5E1-6F35-B9265547C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80F952-3750-774E-7EF7-0799420A0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F207C-78DE-0E57-DE73-58621DBFC3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39589-3E79-4C82-AA4A-FE78234FAA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82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101D4-2C3C-8135-FCF9-F665082A1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EC3DB-7D1F-D7F5-392A-90660F776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A0D80-E3C0-D548-4865-FC3657E9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861EF-0937-7339-BA1F-80F042D8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1C87-90C5-7D9B-B49F-BC2DB3E8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7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DDCE6-9BEA-D532-7CD1-0016DFBA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037CBC-061E-CB35-5697-6B7B4A3B5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07DB4-390A-425F-9655-8ABD71BC8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B27D9-B22C-E4C0-1156-7FAF221E9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069B7-4A49-9B5A-6834-DD52AA9B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52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03755-B470-61A7-0283-9D9B1DFA9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F01BB4-0F34-A9FB-E707-F76452B62C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16185-627D-35DA-9255-0ACB7629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61177-EE5A-1FD9-3FAC-245CA02F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83240-2B65-2A2B-DFCD-9BC44255E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9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00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1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78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40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4846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9704-9297-5796-32C4-DF9553D8A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7D028-EB3B-1898-7587-C52284B1E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605BE-8DDE-63DE-DB97-EFF6328B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17F13-A9C1-9F3A-33E6-28AD32A2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79847-0C23-915A-78C9-B495E7B97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1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86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03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74860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4349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93080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16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1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21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61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m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9224" y="585894"/>
            <a:ext cx="1973552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9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00464-7EEA-E9FD-E685-34FD5DE7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6575E-BD3A-C5A8-2D1B-52E4E96E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F2977-ED6A-18B4-1059-55A0879F3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EA0AE-BC8E-FF5A-60B1-BB294A8F6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0077E-7770-681B-7C8C-E4FC3DA4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37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2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8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34" y="585894"/>
            <a:ext cx="1970131" cy="19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672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onogram Word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5897" y="205964"/>
            <a:ext cx="5240206" cy="20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06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rdmar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9419"/>
            <a:ext cx="10515600" cy="43620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464043"/>
            <a:ext cx="358140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5" y="6228863"/>
            <a:ext cx="3432175" cy="6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77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74E77A-F3AF-2642-9310-AD4C753862B7}"/>
              </a:ext>
            </a:extLst>
          </p:cNvPr>
          <p:cNvSpPr/>
          <p:nvPr userDrawn="1"/>
        </p:nvSpPr>
        <p:spPr>
          <a:xfrm>
            <a:off x="0" y="6228863"/>
            <a:ext cx="12192000" cy="620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1B1F3F2-2AC7-B443-8B2E-4E2C0AEEA1A6}"/>
              </a:ext>
            </a:extLst>
          </p:cNvPr>
          <p:cNvCxnSpPr/>
          <p:nvPr userDrawn="1"/>
        </p:nvCxnSpPr>
        <p:spPr>
          <a:xfrm>
            <a:off x="0" y="6138438"/>
            <a:ext cx="1219200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61729"/>
            <a:ext cx="7315200" cy="190307"/>
          </a:xfrm>
        </p:spPr>
        <p:txBody>
          <a:bodyPr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461729"/>
            <a:ext cx="356616" cy="1903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552" y="6303180"/>
            <a:ext cx="471466" cy="471466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864F1B8-AFCD-9B4D-A310-FC0F8BAA1D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65566"/>
            <a:ext cx="10515600" cy="4211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939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36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5D0418A-ADC7-7C49-8916-57C1A6D29F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6428256"/>
            <a:ext cx="6705600" cy="167931"/>
          </a:xfrm>
        </p:spPr>
        <p:txBody>
          <a:bodyPr wrap="square" anchor="b">
            <a:spAutoFit/>
          </a:bodyPr>
          <a:lstStyle>
            <a:lvl1pPr>
              <a:defRPr sz="1000" i="0" baseline="0">
                <a:solidFill>
                  <a:schemeClr val="bg2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 or footer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057382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73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6BA19-5A7F-EAD9-28FF-378BE702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90E25-B395-DCF6-A8A9-7D2470A64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19714-2C8F-4B29-EED5-113C0A8F1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D5F8D-A0EC-78D8-030B-B24CDCA7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9228EF-9655-0C86-D099-E2D181B4A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F5EC74-6CD4-2BE0-3248-1E74EB4E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D1DEB-A98F-12DA-CDE0-EACC29B3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648843-DA76-831A-4598-4BB3C4BA8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0968B-2BAB-8343-8F0B-D70932421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FE2FC-2ADD-D4CD-E035-9C553CCE1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B088FC-192A-1449-C759-676EE9C7F8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C18B54-C000-CBD3-4F40-BBB3EA98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5FDBD-2E0A-149A-5AED-BA9A70A7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E124ED-251B-9221-E2DB-E52BF0F9D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FDBE0-EFE6-887A-C363-1151AC40F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0439E7-75DC-81DC-4A09-B89CC504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F692E7-A0F3-E27F-E4ED-C1955381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2CF6EA-2D7D-5D71-BFFC-BD6BEF19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02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7BD95-CA23-8AE5-0E3B-56ADD23E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A28842-2668-06AE-D752-C5085CE94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7DC14-CB9F-AE3E-A287-21147BC1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3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F23F2-5CCB-41D2-61E4-9F4144388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E422B-BED8-8BED-0C7D-F6D815C6F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B2DA0-F3CB-6B57-5BD3-B220E9C51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67AC4-92C1-2479-6347-2DDB36D5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F3861-8976-169E-4EA8-44410FDBD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10FB-6DCC-A98B-35F0-48D4C0AA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8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1C3EB-274A-D02A-0FE1-A1AB1DFD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01A92D-72BC-B027-BF90-16E241AB2E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83C64-3CCF-D97F-E95E-DF1AB1458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10DE7-18A2-E0A7-1A9C-ADD229D4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C84BC-5795-27EC-93B2-B2B1B35E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5B09B-08CF-A745-A312-08ADB5339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9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F64F6-C3B6-BC92-8A4F-E2C49323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0F7D-4D76-9AF5-412B-69669A216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BD5C5-3428-656E-73FC-EDEDBF25A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A6BD85-9F64-DD46-B1EA-139BDEF7CD41}" type="datetimeFigureOut">
              <a:rPr lang="en-US" smtClean="0"/>
              <a:t>3/13/26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AAC26-38CF-B663-A388-B54DB6782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34F9E-1DBB-B3D5-1239-7A3995CD5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3355FD-575A-6E4A-AAC7-752E31FB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9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7914"/>
            <a:ext cx="10515600" cy="115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79418"/>
            <a:ext cx="10515600" cy="4597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61729"/>
            <a:ext cx="7315200" cy="190307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Unit Name Here [Go to Insert/Header and Footer in the top toolbar to change the footer text; also to add or remove Slide Number]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6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hyperlink" Target="singhtaman.github.i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7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6" Type="http://schemas.openxmlformats.org/officeDocument/2006/relationships/hyperlink" Target="singhtaman.github.io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0.png"/><Relationship Id="rId5" Type="http://schemas.openxmlformats.org/officeDocument/2006/relationships/image" Target="../media/image470.png"/><Relationship Id="rId10" Type="http://schemas.openxmlformats.org/officeDocument/2006/relationships/image" Target="../media/image52.png"/><Relationship Id="rId4" Type="http://schemas.openxmlformats.org/officeDocument/2006/relationships/image" Target="../media/image460.png"/><Relationship Id="rId9" Type="http://schemas.openxmlformats.org/officeDocument/2006/relationships/image" Target="../media/image5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tenor.com/search/spinning-top-gif-gifs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F8881A-9FB7-F9A7-2B8B-E8EE2B1551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" r="294"/>
          <a:stretch/>
        </p:blipFill>
        <p:spPr>
          <a:xfrm>
            <a:off x="-34345" y="-39738"/>
            <a:ext cx="12260689" cy="69374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5" y="637490"/>
            <a:ext cx="10905070" cy="3283233"/>
          </a:xfrm>
        </p:spPr>
        <p:txBody>
          <a:bodyPr anchor="t">
            <a:normAutofit/>
          </a:bodyPr>
          <a:lstStyle/>
          <a:p>
            <a:r>
              <a:rPr lang="en-US" sz="40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 We Distinguish Lensing and Precession Effects in Gravitational </a:t>
            </a:r>
            <a:r>
              <a:rPr lang="en-US" sz="4000" b="1" i="0" u="none" strike="noStrike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Wave Signals?</a:t>
            </a:r>
            <a:endParaRPr lang="en-US" sz="48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3654" y="3188042"/>
            <a:ext cx="7334881" cy="3283233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</a:t>
            </a:r>
            <a:r>
              <a:rPr lang="en-US" sz="2400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 Nguyen</a:t>
            </a:r>
            <a:r>
              <a:rPr lang="en-US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Benjamin McCallip</a:t>
            </a:r>
            <a:r>
              <a:rPr lang="en-US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Kesden</a:t>
            </a:r>
            <a:r>
              <a:rPr lang="en-US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Lindsay King</a:t>
            </a:r>
            <a:r>
              <a:rPr lang="en-US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en-US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of Texas at Dallas, TX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 University, Ithaca, NJ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Southwestern University, Georgetown, TX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 Global Physics Summit 2026, Denver, CO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pic>
        <p:nvPicPr>
          <p:cNvPr id="8" name="Picture 7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06B36490-A5A4-5DE7-A3A6-761F28AD9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0" y="5575241"/>
            <a:ext cx="1185023" cy="1190948"/>
          </a:xfrm>
          <a:prstGeom prst="rect">
            <a:avLst/>
          </a:prstGeom>
        </p:spPr>
      </p:pic>
      <p:pic>
        <p:nvPicPr>
          <p:cNvPr id="1026" name="Picture 2" descr="Office of Research and Innovation">
            <a:extLst>
              <a:ext uri="{FF2B5EF4-FFF2-40B4-BE49-F238E27FC236}">
                <a16:creationId xmlns:a16="http://schemas.microsoft.com/office/drawing/2014/main" id="{643A9F02-ADC2-62D0-B025-792033519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9" y="5573667"/>
            <a:ext cx="1185025" cy="11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DE1F62-4443-5459-459E-66B9FFD2E2B3}"/>
              </a:ext>
            </a:extLst>
          </p:cNvPr>
          <p:cNvSpPr txBox="1"/>
          <p:nvPr/>
        </p:nvSpPr>
        <p:spPr>
          <a:xfrm>
            <a:off x="8319760" y="6596390"/>
            <a:ext cx="441373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Image credit: LIGO/Caltech/MIT/Sonoma State (Aurore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Simonnet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Quicksand"/>
                <a:ea typeface="+mn-ea"/>
                <a:cs typeface="+mn-cs"/>
              </a:rPr>
              <a:t>)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5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F7C12D6B-62D3-59FD-7724-49E6BEB2CA7E}"/>
              </a:ext>
            </a:extLst>
          </p:cNvPr>
          <p:cNvSpPr txBox="1">
            <a:spLocks/>
          </p:cNvSpPr>
          <p:nvPr/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6E720-4B68-18E4-10AA-C25CBA566E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" r="294"/>
          <a:stretch/>
        </p:blipFill>
        <p:spPr>
          <a:xfrm>
            <a:off x="-34345" y="-39738"/>
            <a:ext cx="12260689" cy="69374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567" y="1612932"/>
            <a:ext cx="6172866" cy="646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i="0" kern="1200" cap="all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436B04-53F3-6010-7B36-5263DBF57D88}"/>
              </a:ext>
            </a:extLst>
          </p:cNvPr>
          <p:cNvSpPr txBox="1"/>
          <p:nvPr/>
        </p:nvSpPr>
        <p:spPr>
          <a:xfrm>
            <a:off x="8278577" y="6652035"/>
            <a:ext cx="3913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Image credit: LIGO/Caltech/MIT/Sonoma State (Aurore </a:t>
            </a:r>
            <a:r>
              <a:rPr lang="en-US" sz="11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Simonnet</a:t>
            </a:r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DC362C-81A2-BAFC-0F59-C7DAB41AE93B}"/>
              </a:ext>
            </a:extLst>
          </p:cNvPr>
          <p:cNvSpPr txBox="1"/>
          <p:nvPr/>
        </p:nvSpPr>
        <p:spPr>
          <a:xfrm>
            <a:off x="4229271" y="6402831"/>
            <a:ext cx="373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tamanjyot@utdallas.edu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Office of Research and Innovation">
            <a:extLst>
              <a:ext uri="{FF2B5EF4-FFF2-40B4-BE49-F238E27FC236}">
                <a16:creationId xmlns:a16="http://schemas.microsoft.com/office/drawing/2014/main" id="{92049745-59A8-D1F0-13C1-7588DB3CF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2" y="5350480"/>
            <a:ext cx="832205" cy="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3630A76-E4E4-DDB4-75F9-F8A42F624BB9}"/>
              </a:ext>
            </a:extLst>
          </p:cNvPr>
          <p:cNvSpPr txBox="1"/>
          <p:nvPr/>
        </p:nvSpPr>
        <p:spPr>
          <a:xfrm>
            <a:off x="2230624" y="4671861"/>
            <a:ext cx="7564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Collaborators: 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 Nguyen, Benjamin </a:t>
            </a:r>
            <a:r>
              <a:rPr lang="en-US" sz="1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McCallip</a:t>
            </a: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Michael </a:t>
            </a:r>
            <a:r>
              <a:rPr lang="en-US" sz="1600" b="0" cap="none" spc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Kesden</a:t>
            </a:r>
            <a:r>
              <a:rPr lang="en-US" sz="1600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Dr. Lindsay King</a:t>
            </a:r>
          </a:p>
          <a:p>
            <a:pPr algn="ctr">
              <a:defRPr/>
            </a:pPr>
            <a:endParaRPr lang="en-US" sz="1600" b="0" cap="none" spc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1600" b="0" cap="none" spc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b="0" cap="none" spc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is supported by National Science Foundation (NSF) grants PHY-2309320, PHY-2348872, and AST-2219128.</a:t>
            </a:r>
            <a:endParaRPr lang="en-US" sz="1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1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computing: Texas Advanced Computing Center (TACC)</a:t>
            </a:r>
            <a:endParaRPr lang="en-US" sz="1600" b="0" cap="none" spc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E9F02F95-494B-DFA5-B5D9-CB356C76D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6319"/>
            <a:ext cx="832205" cy="836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DCE4FA8-CF70-E239-3986-1286FB3C05FA}"/>
              </a:ext>
            </a:extLst>
          </p:cNvPr>
          <p:cNvSpPr txBox="1"/>
          <p:nvPr/>
        </p:nvSpPr>
        <p:spPr>
          <a:xfrm>
            <a:off x="10442000" y="5825435"/>
            <a:ext cx="1598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Personal webpage: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singhtaman.github.io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20D51D8-E45E-649D-6BE7-5484EBF06C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730" y="4936562"/>
            <a:ext cx="900359" cy="9003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C4C919E-E7F0-5EA8-9070-DAB7B8DF0DD2}"/>
              </a:ext>
            </a:extLst>
          </p:cNvPr>
          <p:cNvSpPr txBox="1"/>
          <p:nvPr/>
        </p:nvSpPr>
        <p:spPr>
          <a:xfrm>
            <a:off x="3433119" y="4134163"/>
            <a:ext cx="532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pic>
        <p:nvPicPr>
          <p:cNvPr id="1028" name="Picture 4" descr="User Portal">
            <a:extLst>
              <a:ext uri="{FF2B5EF4-FFF2-40B4-BE49-F238E27FC236}">
                <a16:creationId xmlns:a16="http://schemas.microsoft.com/office/drawing/2014/main" id="{1CB81227-F94B-4C86-0A28-0AA4EEFD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3375"/>
            <a:ext cx="1630327" cy="6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7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00478-0CC2-4ADF-216F-70397DB198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>
            <a:extLst>
              <a:ext uri="{FF2B5EF4-FFF2-40B4-BE49-F238E27FC236}">
                <a16:creationId xmlns:a16="http://schemas.microsoft.com/office/drawing/2014/main" id="{72B8ED80-A0D1-E4B4-9FE8-4B1E0B0E711F}"/>
              </a:ext>
            </a:extLst>
          </p:cNvPr>
          <p:cNvSpPr txBox="1">
            <a:spLocks/>
          </p:cNvSpPr>
          <p:nvPr/>
        </p:nvSpPr>
        <p:spPr>
          <a:xfrm>
            <a:off x="11353800" y="6461729"/>
            <a:ext cx="356616" cy="1903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i="0" kern="1200" cap="all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7D5360-CBD8-FBA2-2218-C9E04A87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4" r="294"/>
          <a:stretch/>
        </p:blipFill>
        <p:spPr>
          <a:xfrm>
            <a:off x="-34345" y="-39738"/>
            <a:ext cx="12260689" cy="69374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FAF01B3-AD25-5FD3-5AA9-90689E58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567" y="1612932"/>
            <a:ext cx="6172866" cy="6463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i="0" kern="1200" cap="all" baseline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Extra Slides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F4752-6E9E-4909-BEF4-76CA4CC0001F}"/>
              </a:ext>
            </a:extLst>
          </p:cNvPr>
          <p:cNvSpPr txBox="1"/>
          <p:nvPr/>
        </p:nvSpPr>
        <p:spPr>
          <a:xfrm>
            <a:off x="8278577" y="6652035"/>
            <a:ext cx="391342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Image credit: LIGO/Caltech/MIT/Sonoma State (Aurore </a:t>
            </a:r>
            <a:r>
              <a:rPr lang="en-US" sz="1100" b="0" i="0" u="none" strike="noStrike" dirty="0" err="1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Simonnet</a:t>
            </a:r>
            <a:r>
              <a:rPr lang="en-US" sz="11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Quicksand"/>
              </a:rPr>
              <a:t>)</a:t>
            </a:r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A0A16B-D8C7-5912-AA32-E0E946714B3D}"/>
              </a:ext>
            </a:extLst>
          </p:cNvPr>
          <p:cNvSpPr txBox="1"/>
          <p:nvPr/>
        </p:nvSpPr>
        <p:spPr>
          <a:xfrm>
            <a:off x="4229271" y="6402831"/>
            <a:ext cx="37334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Contact: </a:t>
            </a:r>
            <a:r>
              <a:rPr lang="en-US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tamanjyot@utdallas.edu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Office of Research and Innovation">
            <a:extLst>
              <a:ext uri="{FF2B5EF4-FFF2-40B4-BE49-F238E27FC236}">
                <a16:creationId xmlns:a16="http://schemas.microsoft.com/office/drawing/2014/main" id="{EBFE131E-F03C-A931-0A3A-15B424AA5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2" y="5350480"/>
            <a:ext cx="832205" cy="8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logo of a globe with a gold ring&#10;&#10;Description automatically generated">
            <a:extLst>
              <a:ext uri="{FF2B5EF4-FFF2-40B4-BE49-F238E27FC236}">
                <a16:creationId xmlns:a16="http://schemas.microsoft.com/office/drawing/2014/main" id="{328C10B1-E617-CDF2-54D8-04DB48F0A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46319"/>
            <a:ext cx="832205" cy="83636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3495FE-1085-0A7C-93E3-9F58F5B2BD40}"/>
              </a:ext>
            </a:extLst>
          </p:cNvPr>
          <p:cNvSpPr txBox="1"/>
          <p:nvPr/>
        </p:nvSpPr>
        <p:spPr>
          <a:xfrm>
            <a:off x="10442000" y="5825435"/>
            <a:ext cx="15984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Personal webpage: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singhtaman.github.io</a:t>
            </a:r>
            <a:endParaRPr 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9F57520-32D0-2254-21C1-BCF262394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3730" y="4936562"/>
            <a:ext cx="900359" cy="900359"/>
          </a:xfrm>
          <a:prstGeom prst="rect">
            <a:avLst/>
          </a:prstGeom>
        </p:spPr>
      </p:pic>
      <p:pic>
        <p:nvPicPr>
          <p:cNvPr id="1028" name="Picture 4" descr="User Portal">
            <a:extLst>
              <a:ext uri="{FF2B5EF4-FFF2-40B4-BE49-F238E27FC236}">
                <a16:creationId xmlns:a16="http://schemas.microsoft.com/office/drawing/2014/main" id="{E8E53F30-E800-B15F-1DC6-48CABE66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3375"/>
            <a:ext cx="1630327" cy="63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64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7D33C-5EAD-F940-8D88-E70D2A99E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415E8-9C5B-18B1-C7A8-D38C9D0BB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023" y="747991"/>
            <a:ext cx="9232977" cy="422399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26E91F-BA8A-8F43-6D3A-54F07BF41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DA5A185-B151-1E8A-73F8-2AC3BB2FC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158A305-A131-6C4C-EA85-5EA2C13245F3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0F13702-74C7-B99A-AFF3-D0D3FBC1E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 peaks/troughs + cycles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2EC852-6EF5-516E-0E44-CE97420E6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6551"/>
          <a:stretch>
            <a:fillRect/>
          </a:stretch>
        </p:blipFill>
        <p:spPr>
          <a:xfrm>
            <a:off x="1719000" y="4755932"/>
            <a:ext cx="4869690" cy="1246182"/>
          </a:xfrm>
          <a:prstGeom prst="rect">
            <a:avLst/>
          </a:prstGeom>
        </p:spPr>
      </p:pic>
      <p:pic>
        <p:nvPicPr>
          <p:cNvPr id="20" name="Picture 19" descr="A math equation with numbers and symbols&#10;&#10;AI-generated content may be incorrect.">
            <a:extLst>
              <a:ext uri="{FF2B5EF4-FFF2-40B4-BE49-F238E27FC236}">
                <a16:creationId xmlns:a16="http://schemas.microsoft.com/office/drawing/2014/main" id="{1B6B69D5-0A74-12B6-6865-48FE549B4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27" y="5188036"/>
            <a:ext cx="2936798" cy="71921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2724E92-7697-AE17-0270-4E7443104A5E}"/>
              </a:ext>
            </a:extLst>
          </p:cNvPr>
          <p:cNvSpPr txBox="1"/>
          <p:nvPr/>
        </p:nvSpPr>
        <p:spPr>
          <a:xfrm>
            <a:off x="8529103" y="4755075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81FDF8-536C-7C67-0796-63392F0F8BF2}"/>
              </a:ext>
            </a:extLst>
          </p:cNvPr>
          <p:cNvSpPr txBox="1"/>
          <p:nvPr/>
        </p:nvSpPr>
        <p:spPr>
          <a:xfrm>
            <a:off x="9813903" y="823667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</p:spTree>
    <p:extLst>
      <p:ext uri="{BB962C8B-B14F-4D97-AF65-F5344CB8AC3E}">
        <p14:creationId xmlns:p14="http://schemas.microsoft.com/office/powerpoint/2010/main" val="2137276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B2B67-0DD8-FE10-D4B5-1A926C54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Precessing GW signal</a:t>
            </a:r>
          </a:p>
        </p:txBody>
      </p:sp>
      <p:pic>
        <p:nvPicPr>
          <p:cNvPr id="6" name="Picture 5" descr="A diagram of a physical and visualization of a physical and visualization of a physical and visualization of a physical and visualization of a physical and visualization of a physical and visualization of&#10;&#10;Description automatically generated">
            <a:extLst>
              <a:ext uri="{FF2B5EF4-FFF2-40B4-BE49-F238E27FC236}">
                <a16:creationId xmlns:a16="http://schemas.microsoft.com/office/drawing/2014/main" id="{93F00E3E-D9DF-6DAD-A507-BA36CFAB3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1192" y="1354563"/>
            <a:ext cx="4082533" cy="4255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29DB-2CA9-322D-32FF-125EB0A29772}"/>
                  </a:ext>
                </a:extLst>
              </p:cNvPr>
              <p:cNvSpPr txBox="1"/>
              <p:nvPr/>
            </p:nvSpPr>
            <p:spPr>
              <a:xfrm>
                <a:off x="586154" y="1195919"/>
                <a:ext cx="3935528" cy="321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[1+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acc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B05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A329DB-2CA9-322D-32FF-125EB0A29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54" y="1195919"/>
                <a:ext cx="3935528" cy="321883"/>
              </a:xfrm>
              <a:prstGeom prst="rect">
                <a:avLst/>
              </a:prstGeom>
              <a:blipFill>
                <a:blip r:embed="rId3"/>
                <a:stretch>
                  <a:fillRect l="-2572" t="-11538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2F5CC0-D434-494D-6A13-F1CDC2B42955}"/>
                  </a:ext>
                </a:extLst>
              </p:cNvPr>
              <p:cNvSpPr txBox="1"/>
              <p:nvPr/>
            </p:nvSpPr>
            <p:spPr>
              <a:xfrm>
                <a:off x="4744416" y="1193814"/>
                <a:ext cx="3293653" cy="321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=−2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𝑳</m:t>
                          </m:r>
                        </m:e>
                      </m:acc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B05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</m:t>
                          </m:r>
                        </m:e>
                      </m:acc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Ψ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2F5CC0-D434-494D-6A13-F1CDC2B42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416" y="1193814"/>
                <a:ext cx="3293653" cy="321498"/>
              </a:xfrm>
              <a:prstGeom prst="rect">
                <a:avLst/>
              </a:prstGeom>
              <a:blipFill>
                <a:blip r:embed="rId4"/>
                <a:stretch>
                  <a:fillRect l="-2682" t="-11538" r="-383" b="-3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085F3FED-2F8E-BC14-F750-6CF9F8A83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5C8B7-409F-015E-32DC-944069012BCC}"/>
                  </a:ext>
                </a:extLst>
              </p:cNvPr>
              <p:cNvSpPr txBox="1"/>
              <p:nvPr/>
            </p:nvSpPr>
            <p:spPr>
              <a:xfrm>
                <a:off x="1293450" y="2724721"/>
                <a:ext cx="6763686" cy="6429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−7/6</m:t>
                          </m:r>
                        </m:sup>
                      </m:sSup>
                      <m:sSup>
                        <m:sSup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sz="2000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×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sz="2000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∙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000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5C8B7-409F-015E-32DC-944069012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50" y="2724721"/>
                <a:ext cx="6763686" cy="642933"/>
              </a:xfrm>
              <a:prstGeom prst="rect">
                <a:avLst/>
              </a:prstGeom>
              <a:blipFill>
                <a:blip r:embed="rId5"/>
                <a:stretch>
                  <a:fillRect l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67D67D-81CD-B902-E824-C21CFFBDAFB5}"/>
                  </a:ext>
                </a:extLst>
              </p:cNvPr>
              <p:cNvSpPr txBox="1"/>
              <p:nvPr/>
            </p:nvSpPr>
            <p:spPr>
              <a:xfrm>
                <a:off x="3082846" y="2231289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IN" sz="18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sz="1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lang="en-IN" sz="1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567D67D-81CD-B902-E824-C21CFFBDAF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846" y="2231289"/>
                <a:ext cx="2210762" cy="38081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5E0E0E-453B-60E2-BD6F-53A82CADA638}"/>
                  </a:ext>
                </a:extLst>
              </p:cNvPr>
              <p:cNvSpPr txBox="1"/>
              <p:nvPr/>
            </p:nvSpPr>
            <p:spPr>
              <a:xfrm>
                <a:off x="1238686" y="1663849"/>
                <a:ext cx="6172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5E0E0E-453B-60E2-BD6F-53A82CADA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686" y="1663849"/>
                <a:ext cx="6172200" cy="400110"/>
              </a:xfrm>
              <a:prstGeom prst="rect">
                <a:avLst/>
              </a:prstGeom>
              <a:blipFill>
                <a:blip r:embed="rId7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8A1F5-9DAB-2460-5DF9-602BE2E5434A}"/>
                  </a:ext>
                </a:extLst>
              </p:cNvPr>
              <p:cNvSpPr txBox="1"/>
              <p:nvPr/>
            </p:nvSpPr>
            <p:spPr>
              <a:xfrm>
                <a:off x="2943023" y="3678686"/>
                <a:ext cx="3152977" cy="390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  <m:d>
                        <m:dPr>
                          <m:ctrlP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I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−2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m:rPr>
                          <m:sty m:val="p"/>
                        </m:rPr>
                        <a:rPr lang="el-G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Φ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4D8A1F5-9DAB-2460-5DF9-602BE2E54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023" y="3678686"/>
                <a:ext cx="3152977" cy="390748"/>
              </a:xfrm>
              <a:prstGeom prst="rect">
                <a:avLst/>
              </a:prstGeom>
              <a:blipFill>
                <a:blip r:embed="rId8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BCF3C2-99C9-AE36-5B40-EA26DE37C351}"/>
                  </a:ext>
                </a:extLst>
              </p:cNvPr>
              <p:cNvSpPr txBox="1"/>
              <p:nvPr/>
            </p:nvSpPr>
            <p:spPr>
              <a:xfrm>
                <a:off x="288275" y="4418777"/>
                <a:ext cx="3352271" cy="862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×</m:t>
                                      </m:r>
                                    </m:sub>
                                  </m:sSub>
                                </m:num>
                                <m:den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𝑳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b="1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∙</m:t>
                                              </m:r>
                                              <m:acc>
                                                <m:accPr>
                                                  <m:chr m:val="̂"/>
                                                  <m:ctrlP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b="1" i="1">
                                                      <a:solidFill>
                                                        <a:srgbClr val="00B050"/>
                                                      </a:solidFill>
                                                      <a:latin typeface="Cambria Math" panose="02040503050406030204" pitchFamily="18" charset="0"/>
                                                      <a:cs typeface="Times New Roman" panose="02020603050405020304" pitchFamily="18" charset="0"/>
                                                    </a:rPr>
                                                    <m:t>𝑵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BCF3C2-99C9-AE36-5B40-EA26DE37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5" y="4418777"/>
                <a:ext cx="3352271" cy="862031"/>
              </a:xfrm>
              <a:prstGeom prst="rect">
                <a:avLst/>
              </a:prstGeom>
              <a:blipFill>
                <a:blip r:embed="rId9"/>
                <a:stretch>
                  <a:fillRect l="-377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56815C-AB4A-2AA6-E95C-BB67794AD733}"/>
                  </a:ext>
                </a:extLst>
              </p:cNvPr>
              <p:cNvSpPr txBox="1"/>
              <p:nvPr/>
            </p:nvSpPr>
            <p:spPr>
              <a:xfrm>
                <a:off x="3875007" y="4418777"/>
                <a:ext cx="4082533" cy="838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𝑑𝑓</m:t>
                          </m:r>
                        </m:den>
                      </m:f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</m:acc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𝑵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</m:acc>
                                      <m:r>
                                        <a:rPr lang="en-US" b="1" i="1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𝑵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𝑳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 </m:t>
                          </m:r>
                          <m:acc>
                            <m:accPr>
                              <m:chr m:val="̂"/>
                              <m:ctrlP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acc>
                                <m:accPr>
                                  <m:chr m:val="̂"/>
                                  <m:ctrlPr>
                                    <a:rPr lang="en-US" b="1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𝑳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𝑑𝑓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56815C-AB4A-2AA6-E95C-BB67794AD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007" y="4418777"/>
                <a:ext cx="4082533" cy="8387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C6D89C9-5A05-48C4-F075-87A9EB65C85F}"/>
              </a:ext>
            </a:extLst>
          </p:cNvPr>
          <p:cNvSpPr txBox="1"/>
          <p:nvPr/>
        </p:nvSpPr>
        <p:spPr>
          <a:xfrm>
            <a:off x="10416344" y="5472037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D33A6714-8FED-92B0-97E2-B5E9D74B6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4EC72E37-C2E1-3A65-1FBD-4AD7CB5C15A2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</p:spTree>
    <p:extLst>
      <p:ext uri="{BB962C8B-B14F-4D97-AF65-F5344CB8AC3E}">
        <p14:creationId xmlns:p14="http://schemas.microsoft.com/office/powerpoint/2010/main" val="1914742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8A6D-4885-BD3F-F8C8-01C028C9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9D74F-1A16-71B9-A28C-10B3C693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Multi-timescale + Taxonomy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68D582BF-E611-DB96-A189-CB686E8D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6">
                <a:extLst>
                  <a:ext uri="{FF2B5EF4-FFF2-40B4-BE49-F238E27FC236}">
                    <a16:creationId xmlns:a16="http://schemas.microsoft.com/office/drawing/2014/main" id="{F627B811-EFAC-55AF-0692-3659481361D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6049" y="1161184"/>
                <a:ext cx="7772399" cy="500852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type m:val="li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𝑟𝑟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𝑟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𝑜𝑟𝑏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𝑝𝑟𝑒</m:t>
                        </m:r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𝑟𝑟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6">
                <a:extLst>
                  <a:ext uri="{FF2B5EF4-FFF2-40B4-BE49-F238E27FC236}">
                    <a16:creationId xmlns:a16="http://schemas.microsoft.com/office/drawing/2014/main" id="{F627B811-EFAC-55AF-0692-365948136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6049" y="1161184"/>
                <a:ext cx="7772399" cy="5008525"/>
              </a:xfrm>
              <a:blipFill>
                <a:blip r:embed="rId2"/>
                <a:stretch>
                  <a:fillRect l="-979" t="-11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C51DAEA1-43F1-9A4E-8FF7-46048D284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40" y="2706863"/>
            <a:ext cx="7772400" cy="32578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A45F06E-8D31-36F8-ACC6-217521146C17}"/>
              </a:ext>
            </a:extLst>
          </p:cNvPr>
          <p:cNvSpPr txBox="1"/>
          <p:nvPr/>
        </p:nvSpPr>
        <p:spPr>
          <a:xfrm>
            <a:off x="7483997" y="5268874"/>
            <a:ext cx="27226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Gangardt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Steinle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(2021)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EE3174-1DAD-CB3C-CDAE-0D4C2C771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0706" y="924740"/>
            <a:ext cx="2281427" cy="22814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F033D82-25FD-F7AA-6C83-35B7632C79A8}"/>
              </a:ext>
            </a:extLst>
          </p:cNvPr>
          <p:cNvSpPr txBox="1"/>
          <p:nvPr/>
        </p:nvSpPr>
        <p:spPr>
          <a:xfrm>
            <a:off x="985839" y="1570863"/>
            <a:ext cx="957262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338506-114C-F598-EF78-2A5E0FC6F689}"/>
              </a:ext>
            </a:extLst>
          </p:cNvPr>
          <p:cNvSpPr txBox="1"/>
          <p:nvPr/>
        </p:nvSpPr>
        <p:spPr>
          <a:xfrm>
            <a:off x="3195359" y="1573006"/>
            <a:ext cx="11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Precession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FCE3E6-630C-052C-E63C-5E3D79848A0C}"/>
              </a:ext>
            </a:extLst>
          </p:cNvPr>
          <p:cNvSpPr txBox="1"/>
          <p:nvPr/>
        </p:nvSpPr>
        <p:spPr>
          <a:xfrm>
            <a:off x="5133835" y="1573006"/>
            <a:ext cx="19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Radiation–reaction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EF59E8-8A9E-C1E6-6587-5AD67846F241}"/>
              </a:ext>
            </a:extLst>
          </p:cNvPr>
          <p:cNvSpPr txBox="1"/>
          <p:nvPr/>
        </p:nvSpPr>
        <p:spPr>
          <a:xfrm>
            <a:off x="7874974" y="-3609"/>
            <a:ext cx="4317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*PN, quasi-circular,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inspiral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-only waveforms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E5B16A-35C5-195F-E7F1-8BA4A9BDEC53}"/>
              </a:ext>
            </a:extLst>
          </p:cNvPr>
          <p:cNvSpPr/>
          <p:nvPr/>
        </p:nvSpPr>
        <p:spPr>
          <a:xfrm>
            <a:off x="1779374" y="3731740"/>
            <a:ext cx="988540" cy="30891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6E090B6-191A-DD0F-35B3-AA344BFA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F3CB2D64-94C5-643E-2517-9E106FC70185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32DC3EA-AEAF-7392-987A-A5B41A89721C}"/>
              </a:ext>
            </a:extLst>
          </p:cNvPr>
          <p:cNvSpPr/>
          <p:nvPr/>
        </p:nvSpPr>
        <p:spPr>
          <a:xfrm>
            <a:off x="3029779" y="3269667"/>
            <a:ext cx="3002292" cy="4363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3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91;p54">
            <a:extLst>
              <a:ext uri="{FF2B5EF4-FFF2-40B4-BE49-F238E27FC236}">
                <a16:creationId xmlns:a16="http://schemas.microsoft.com/office/drawing/2014/main" id="{1D3A4AB7-3189-B209-5FC2-76480FBC1ECD}"/>
              </a:ext>
            </a:extLst>
          </p:cNvPr>
          <p:cNvSpPr txBox="1">
            <a:spLocks/>
          </p:cNvSpPr>
          <p:nvPr/>
        </p:nvSpPr>
        <p:spPr>
          <a:xfrm>
            <a:off x="960000" y="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IBM Plex Sans KR SemiBold"/>
              <a:buNone/>
              <a:defRPr sz="4533" b="0" i="0" u="none" strike="noStrike" cap="none">
                <a:solidFill>
                  <a:schemeClr val="dk1"/>
                </a:solidFill>
                <a:latin typeface="IBM Plex Sans KR SemiBold"/>
                <a:ea typeface="IBM Plex Sans KR SemiBold"/>
                <a:cs typeface="IBM Plex Sans KR SemiBold"/>
                <a:sym typeface="IBM Plex Sans KR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IBM Plex Sans KR SemiBold"/>
              <a:buNone/>
              <a:tabLst/>
              <a:defRPr/>
            </a:pPr>
            <a:r>
              <a:rPr kumimoji="0" 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IBM Plex Sans KR SemiBold"/>
              </a:rPr>
              <a:t>Dimensionless precession parameters – with nutation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04601E7-1FF1-BB90-E7EB-3D7E3822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1E477-6D3D-1C89-9DE7-A6C11C6B86D2}"/>
                  </a:ext>
                </a:extLst>
              </p:cNvPr>
              <p:cNvSpPr txBox="1"/>
              <p:nvPr/>
            </p:nvSpPr>
            <p:spPr>
              <a:xfrm>
                <a:off x="1800990" y="1128740"/>
                <a:ext cx="3756861" cy="85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𝐿𝐽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(4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−1/3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F81E477-6D3D-1C89-9DE7-A6C11C6B8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990" y="1128740"/>
                <a:ext cx="3756861" cy="854721"/>
              </a:xfrm>
              <a:prstGeom prst="rect">
                <a:avLst/>
              </a:prstGeom>
              <a:blipFill>
                <a:blip r:embed="rId2"/>
                <a:stretch>
                  <a:fillRect l="-1347" t="-2941" r="-5387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DB29E-8D81-5064-4ED5-B5174C2DFCA4}"/>
                  </a:ext>
                </a:extLst>
              </p:cNvPr>
              <p:cNvSpPr txBox="1"/>
              <p:nvPr/>
            </p:nvSpPr>
            <p:spPr>
              <a:xfrm>
                <a:off x="6634151" y="1128740"/>
                <a:ext cx="3862211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l-G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𝐿𝐽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𝐻𝑧</m:t>
                          </m:r>
                        </m:den>
                      </m:f>
                      <m:r>
                        <a:rPr lang="el-GR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l-GR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⨀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sSup>
                        <m:sSupPr>
                          <m:ctrlPr>
                            <a:rPr lang="el-G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l-GR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𝑐𝑢𝑡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−5/3</m:t>
                          </m:r>
                        </m:sup>
                      </m:sSup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DB29E-8D81-5064-4ED5-B5174C2DF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4151" y="1128740"/>
                <a:ext cx="3862211" cy="886205"/>
              </a:xfrm>
              <a:prstGeom prst="rect">
                <a:avLst/>
              </a:prstGeom>
              <a:blipFill>
                <a:blip r:embed="rId3"/>
                <a:stretch>
                  <a:fillRect l="-1311" t="-2817" r="-5246" b="-11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F3424BD-8971-9955-885A-42A3A8E5A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806" y="2290456"/>
            <a:ext cx="4313971" cy="3237322"/>
          </a:xfrm>
          <a:prstGeom prst="rect">
            <a:avLst/>
          </a:prstGeom>
        </p:spPr>
      </p:pic>
      <p:pic>
        <p:nvPicPr>
          <p:cNvPr id="12" name="Picture 11" descr="A diagram of 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741DDCAC-07E7-9874-1CBB-89EF28D7F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0798" y="2266065"/>
            <a:ext cx="2091376" cy="38356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C01498-FE6E-DF54-6195-874623A91E08}"/>
              </a:ext>
            </a:extLst>
          </p:cNvPr>
          <p:cNvSpPr txBox="1"/>
          <p:nvPr/>
        </p:nvSpPr>
        <p:spPr>
          <a:xfrm>
            <a:off x="9547854" y="5048349"/>
            <a:ext cx="144449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357BF-ED2C-5098-B900-6079401A5E9C}"/>
              </a:ext>
            </a:extLst>
          </p:cNvPr>
          <p:cNvSpPr txBox="1"/>
          <p:nvPr/>
        </p:nvSpPr>
        <p:spPr>
          <a:xfrm>
            <a:off x="5894331" y="5330029"/>
            <a:ext cx="14459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3C38161E-65BC-CD48-1985-EFF370B8C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E4F04B27-8537-2A01-BBE9-51C71BB23957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</p:spTree>
    <p:extLst>
      <p:ext uri="{BB962C8B-B14F-4D97-AF65-F5344CB8AC3E}">
        <p14:creationId xmlns:p14="http://schemas.microsoft.com/office/powerpoint/2010/main" val="284859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75D07-2D5A-74D7-52C1-C16E05294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7C15E8-F237-BCA0-11DD-76845B937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7A29448-BF7D-FC5B-7D50-BBE090BC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4291CBC-E57D-8B9B-7DD4-07E4A997C138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0F468A-3715-1F26-42E2-47E0339CB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Degeneracy between parameters</a:t>
            </a:r>
          </a:p>
        </p:txBody>
      </p:sp>
      <p:pic>
        <p:nvPicPr>
          <p:cNvPr id="9" name="Picture 8" descr="A graph with blue dots and numbers&#10;&#10;AI-generated content may be incorrect.">
            <a:extLst>
              <a:ext uri="{FF2B5EF4-FFF2-40B4-BE49-F238E27FC236}">
                <a16:creationId xmlns:a16="http://schemas.microsoft.com/office/drawing/2014/main" id="{164BEFFE-9B91-E91D-4D27-F57134AD1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194" y="1161184"/>
            <a:ext cx="5232400" cy="3962400"/>
          </a:xfrm>
          <a:prstGeom prst="rect">
            <a:avLst/>
          </a:prstGeom>
        </p:spPr>
      </p:pic>
      <p:pic>
        <p:nvPicPr>
          <p:cNvPr id="13" name="Picture 12" descr="A graph of a curve&#10;&#10;AI-generated content may be incorrect.">
            <a:extLst>
              <a:ext uri="{FF2B5EF4-FFF2-40B4-BE49-F238E27FC236}">
                <a16:creationId xmlns:a16="http://schemas.microsoft.com/office/drawing/2014/main" id="{CD2602A9-41BB-E6F9-D30E-4A07DFBE2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73884"/>
            <a:ext cx="5181600" cy="3937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8656CB-ED23-1549-8686-2697995CD29D}"/>
              </a:ext>
            </a:extLst>
          </p:cNvPr>
          <p:cNvSpPr txBox="1"/>
          <p:nvPr/>
        </p:nvSpPr>
        <p:spPr>
          <a:xfrm>
            <a:off x="4556780" y="5499190"/>
            <a:ext cx="803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2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~ 0.5</a:t>
            </a:r>
            <a:endParaRPr lang="en-US" b="1" i="1" dirty="0">
              <a:solidFill>
                <a:srgbClr val="00B05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31CA8-C7BB-01D2-F5D7-B87499D02571}"/>
                  </a:ext>
                </a:extLst>
              </p:cNvPr>
              <p:cNvSpPr txBox="1"/>
              <p:nvPr/>
            </p:nvSpPr>
            <p:spPr>
              <a:xfrm>
                <a:off x="5495897" y="5499190"/>
                <a:ext cx="15691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 30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31CA8-C7BB-01D2-F5D7-B87499D02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897" y="5499190"/>
                <a:ext cx="1569114" cy="369332"/>
              </a:xfrm>
              <a:prstGeom prst="rect">
                <a:avLst/>
              </a:prstGeom>
              <a:blipFill>
                <a:blip r:embed="rId5"/>
                <a:stretch>
                  <a:fillRect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B8682B-AB78-E9EB-C55D-8BDEAE1A5A83}"/>
                  </a:ext>
                </a:extLst>
              </p:cNvPr>
              <p:cNvSpPr txBox="1"/>
              <p:nvPr/>
            </p:nvSpPr>
            <p:spPr>
              <a:xfrm>
                <a:off x="7065011" y="5482537"/>
                <a:ext cx="1569114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BB8682B-AB78-E9EB-C55D-8BDEAE1A5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011" y="5482537"/>
                <a:ext cx="1569114" cy="381451"/>
              </a:xfrm>
              <a:prstGeom prst="rect">
                <a:avLst/>
              </a:prstGeom>
              <a:blipFill>
                <a:blip r:embed="rId6"/>
                <a:stretch>
                  <a:fillRect t="-6452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3F63450-FA67-636E-0684-A4770D5FF401}"/>
              </a:ext>
            </a:extLst>
          </p:cNvPr>
          <p:cNvSpPr txBox="1"/>
          <p:nvPr/>
        </p:nvSpPr>
        <p:spPr>
          <a:xfrm>
            <a:off x="10556670" y="4972384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F90F6-77FA-3E70-E7FF-ECCE5B2A6FBE}"/>
              </a:ext>
            </a:extLst>
          </p:cNvPr>
          <p:cNvSpPr txBox="1"/>
          <p:nvPr/>
        </p:nvSpPr>
        <p:spPr>
          <a:xfrm>
            <a:off x="1445338" y="5043776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19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FD0D4-2FB1-257C-2FFA-DA2EEF4A3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14CC7F-C586-3027-C0C1-367A3F73F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88B205D-7508-3414-82E5-30B556B50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6C6C9A93-D0FC-EDD2-4C2B-3A066637E056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5C6A7A-EAA9-C0F6-4439-325E7DB1CA99}"/>
              </a:ext>
            </a:extLst>
          </p:cNvPr>
          <p:cNvSpPr txBox="1"/>
          <p:nvPr/>
        </p:nvSpPr>
        <p:spPr>
          <a:xfrm>
            <a:off x="9190517" y="5770214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005092-4CFB-329C-2727-27EEFBC008C9}"/>
              </a:ext>
            </a:extLst>
          </p:cNvPr>
          <p:cNvSpPr txBox="1"/>
          <p:nvPr/>
        </p:nvSpPr>
        <p:spPr>
          <a:xfrm>
            <a:off x="1784339" y="5784537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645E4F-5DD3-2B16-D0C9-AD4C546E1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Waveforms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8C5D3-22FF-80A8-75CC-EABFC1032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310" y="818012"/>
            <a:ext cx="7426890" cy="49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755231-2F73-6249-AD23-58B2E19E4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 Emission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3FFF8C-0D23-0D45-9CDE-F870109E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4D41D22-A958-6645-A7C2-D08416C005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96049" y="4624772"/>
            <a:ext cx="8490751" cy="1580365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GWs emitted by merging (stellar-mass) compact objects are observed by LIGO-Virgo-KAGRA (LVK).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GWs pass through interferometers, they stretch and squeeze spacetime.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LVK network has observed 218 GW signals in 4 runs (</a:t>
            </a:r>
            <a:r>
              <a:rPr lang="en-US" sz="2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O4b&amp;c results not included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6FE3C5D-257C-12E8-39F6-EB1E39C8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05648D87-D660-09C1-A0E2-EBF1E09C47CC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pic>
        <p:nvPicPr>
          <p:cNvPr id="3074" name="Picture 2" descr="The Nobel Prize in Physics 2017 - Kungl. Vetenskapsakademien">
            <a:extLst>
              <a:ext uri="{FF2B5EF4-FFF2-40B4-BE49-F238E27FC236}">
                <a16:creationId xmlns:a16="http://schemas.microsoft.com/office/drawing/2014/main" id="{A3C9A67D-4BD1-8C89-CF9B-A46AE9026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" y="966175"/>
            <a:ext cx="7201203" cy="327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592DE4-2CEB-7FB4-7301-859149616B62}"/>
              </a:ext>
            </a:extLst>
          </p:cNvPr>
          <p:cNvSpPr txBox="1"/>
          <p:nvPr/>
        </p:nvSpPr>
        <p:spPr>
          <a:xfrm>
            <a:off x="5333887" y="4235932"/>
            <a:ext cx="19520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Illustration: Johan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Jarnestad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0F161053-E9CF-0D7D-3C41-E512B87DC8F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872" b="31389"/>
          <a:stretch/>
        </p:blipFill>
        <p:spPr>
          <a:xfrm>
            <a:off x="7201203" y="397760"/>
            <a:ext cx="4982782" cy="3665475"/>
          </a:xfrm>
          <a:prstGeom prst="rect">
            <a:avLst/>
          </a:prstGeom>
        </p:spPr>
      </p:pic>
      <p:pic>
        <p:nvPicPr>
          <p:cNvPr id="11" name="Picture 10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C38FCCB9-795D-3D61-5C35-2636C80329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27" t="89076" r="7934" b="709"/>
          <a:stretch/>
        </p:blipFill>
        <p:spPr>
          <a:xfrm>
            <a:off x="7353603" y="3929445"/>
            <a:ext cx="4729137" cy="545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C1FD00-7041-4D53-FCC9-0A460BB681AC}"/>
              </a:ext>
            </a:extLst>
          </p:cNvPr>
          <p:cNvSpPr txBox="1"/>
          <p:nvPr/>
        </p:nvSpPr>
        <p:spPr>
          <a:xfrm>
            <a:off x="10777604" y="4174776"/>
            <a:ext cx="11523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Abbott+ (2016)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A black dots in a circle&#10;&#10;Description automatically generated with medium confidence">
            <a:extLst>
              <a:ext uri="{FF2B5EF4-FFF2-40B4-BE49-F238E27FC236}">
                <a16:creationId xmlns:a16="http://schemas.microsoft.com/office/drawing/2014/main" id="{DF18F289-7741-0DFD-CB17-162812BC3E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719" y="4526245"/>
            <a:ext cx="3225119" cy="154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D6A1D-19A2-5AA4-87EA-FF62ACDF2A96}"/>
              </a:ext>
            </a:extLst>
          </p:cNvPr>
          <p:cNvSpPr txBox="1"/>
          <p:nvPr/>
        </p:nvSpPr>
        <p:spPr>
          <a:xfrm>
            <a:off x="11353800" y="5848419"/>
            <a:ext cx="9760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Wikipedia</a:t>
            </a:r>
            <a:endParaRPr kumimoji="0" lang="en-IN" sz="1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2CC3-7043-9D37-C52C-D5B282B76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45976F-BAF3-1A10-FCAC-DA5AC5C40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770AC9-63D6-737B-1214-C3CFF6A9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42E967-3B63-0015-5BAC-20FEE694123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6049" y="4460789"/>
                <a:ext cx="11514367" cy="1744348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Binary black holes will generally have misaligned spins.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Spin misalignment leads to the orbital angular momentum 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precession around the total angular momentum (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𝑱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𝑳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Apostolatos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+ 1994]</a:t>
                </a:r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Precession parameterized by: precession amplitude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precession frequency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en-US" sz="16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Gangardt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&amp; Steinle+ 2021, 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Singh+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2025]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3C42E967-3B63-0015-5BAC-20FEE69412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6049" y="4460789"/>
                <a:ext cx="11514367" cy="1744348"/>
              </a:xfrm>
              <a:blipFill>
                <a:blip r:embed="rId3"/>
                <a:stretch>
                  <a:fillRect l="-441" t="-3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5667997-545D-3EE8-4835-E1E52DF1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BAED35CF-9F77-5FBA-D5CC-710B869DC56C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pic>
        <p:nvPicPr>
          <p:cNvPr id="4" name="Picture 3" descr="A diagram of a solar system&#10;&#10;Description automatically generated">
            <a:extLst>
              <a:ext uri="{FF2B5EF4-FFF2-40B4-BE49-F238E27FC236}">
                <a16:creationId xmlns:a16="http://schemas.microsoft.com/office/drawing/2014/main" id="{F6CDD4CE-8045-1984-5B98-E574390288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8" t="3814" r="2004" b="2360"/>
          <a:stretch/>
        </p:blipFill>
        <p:spPr>
          <a:xfrm>
            <a:off x="3490346" y="840314"/>
            <a:ext cx="4653766" cy="3400265"/>
          </a:xfrm>
          <a:prstGeom prst="rect">
            <a:avLst/>
          </a:prstGeom>
        </p:spPr>
      </p:pic>
      <p:pic>
        <p:nvPicPr>
          <p:cNvPr id="12" name="Picture 11" descr="A black spinning top on a surface&#10;&#10;Description automatically generated">
            <a:extLst>
              <a:ext uri="{FF2B5EF4-FFF2-40B4-BE49-F238E27FC236}">
                <a16:creationId xmlns:a16="http://schemas.microsoft.com/office/drawing/2014/main" id="{89EFF29B-836D-9164-4E93-71F9E04FE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613" r="30932"/>
          <a:stretch/>
        </p:blipFill>
        <p:spPr>
          <a:xfrm>
            <a:off x="196049" y="1294233"/>
            <a:ext cx="2903157" cy="24924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8492CA-657C-D757-42A6-2B36D7FB8B76}"/>
              </a:ext>
            </a:extLst>
          </p:cNvPr>
          <p:cNvSpPr txBox="1"/>
          <p:nvPr/>
        </p:nvSpPr>
        <p:spPr>
          <a:xfrm>
            <a:off x="7028659" y="3963580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Apostolatos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(1994)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C7A10-E252-0D09-F6CD-42097A817564}"/>
                  </a:ext>
                </a:extLst>
              </p:cNvPr>
              <p:cNvSpPr txBox="1"/>
              <p:nvPr/>
            </p:nvSpPr>
            <p:spPr>
              <a:xfrm>
                <a:off x="6054944" y="1155470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5C7A10-E252-0D09-F6CD-42097A817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4944" y="1155470"/>
                <a:ext cx="2210762" cy="380810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A550984-7BDB-78E4-90EA-E4242B461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4242" y="941872"/>
            <a:ext cx="4033285" cy="35180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E58CCC8-5476-7CD7-F6DE-37D74162122E}"/>
              </a:ext>
            </a:extLst>
          </p:cNvPr>
          <p:cNvSpPr txBox="1"/>
          <p:nvPr/>
        </p:nvSpPr>
        <p:spPr>
          <a:xfrm>
            <a:off x="10198598" y="4311189"/>
            <a:ext cx="22300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Adapted from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2025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7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64ED1-D62B-10FD-3F06-F45F5B8E8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71C16-224C-2107-B4C4-63F1B334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54" y="831773"/>
            <a:ext cx="9356089" cy="5245899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A2BF34-95F2-08C0-2B47-7CFF695A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4DE0697A-8B2E-27C8-3B08-B305190D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C8161059-BC84-B52F-252A-49473C753B08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6CA07-7BD4-828E-DA90-3A0ACBBA266C}"/>
                  </a:ext>
                </a:extLst>
              </p:cNvPr>
              <p:cNvSpPr txBox="1"/>
              <p:nvPr/>
            </p:nvSpPr>
            <p:spPr>
              <a:xfrm>
                <a:off x="9747645" y="2299214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F6CA07-7BD4-828E-DA90-3A0ACBBA26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7645" y="2299214"/>
                <a:ext cx="2210762" cy="3808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DCEFCFA-F7AD-2DB7-9284-760CC3D11D28}"/>
              </a:ext>
            </a:extLst>
          </p:cNvPr>
          <p:cNvSpPr txBox="1"/>
          <p:nvPr/>
        </p:nvSpPr>
        <p:spPr>
          <a:xfrm>
            <a:off x="9091198" y="5866396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CB598-0301-9C20-3A2F-56BFFF471E50}"/>
              </a:ext>
            </a:extLst>
          </p:cNvPr>
          <p:cNvSpPr txBox="1"/>
          <p:nvPr/>
        </p:nvSpPr>
        <p:spPr>
          <a:xfrm>
            <a:off x="2073568" y="5866395"/>
            <a:ext cx="1122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(2025)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AA98-6DF5-5F8F-64E3-94C0D4528794}"/>
                  </a:ext>
                </a:extLst>
              </p:cNvPr>
              <p:cNvSpPr txBox="1"/>
              <p:nvPr/>
            </p:nvSpPr>
            <p:spPr>
              <a:xfrm>
                <a:off x="875692" y="4125250"/>
                <a:ext cx="785826" cy="378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</a:t>
                </a:r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E5AA98-6DF5-5F8F-64E3-94C0D4528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2" y="4125250"/>
                <a:ext cx="785826" cy="378052"/>
              </a:xfrm>
              <a:prstGeom prst="rect">
                <a:avLst/>
              </a:prstGeom>
              <a:blipFill>
                <a:blip r:embed="rId5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9F349-2D31-711D-5056-754D866788B1}"/>
                  </a:ext>
                </a:extLst>
              </p:cNvPr>
              <p:cNvSpPr txBox="1"/>
              <p:nvPr/>
            </p:nvSpPr>
            <p:spPr>
              <a:xfrm>
                <a:off x="875692" y="1590853"/>
                <a:ext cx="728662" cy="380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</a:t>
                </a:r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659F349-2D31-711D-5056-754D86678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692" y="1590853"/>
                <a:ext cx="728662" cy="380361"/>
              </a:xfrm>
              <a:prstGeom prst="rect">
                <a:avLst/>
              </a:prstGeom>
              <a:blipFill>
                <a:blip r:embed="rId6"/>
                <a:stretch>
                  <a:fillRect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6">
                <a:extLst>
                  <a:ext uri="{FF2B5EF4-FFF2-40B4-BE49-F238E27FC236}">
                    <a16:creationId xmlns:a16="http://schemas.microsoft.com/office/drawing/2014/main" id="{538B8335-B1E8-1FA2-0FB1-A43A1235D9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00772" y="4596858"/>
                <a:ext cx="3251011" cy="898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𝜽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Amplitude.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l-G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𝜴</m:t>
                        </m:r>
                      </m:e>
                    </m:ac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Frequency.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Content Placeholder 6">
                <a:extLst>
                  <a:ext uri="{FF2B5EF4-FFF2-40B4-BE49-F238E27FC236}">
                    <a16:creationId xmlns:a16="http://schemas.microsoft.com/office/drawing/2014/main" id="{538B8335-B1E8-1FA2-0FB1-A43A1235D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772" y="4596858"/>
                <a:ext cx="3251011" cy="898339"/>
              </a:xfrm>
              <a:prstGeom prst="rect">
                <a:avLst/>
              </a:prstGeom>
              <a:blipFill>
                <a:blip r:embed="rId7"/>
                <a:stretch>
                  <a:fillRect t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DB185187-2155-0646-A65F-9041A1DD6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Precessing waveforms</a:t>
            </a:r>
          </a:p>
        </p:txBody>
      </p:sp>
    </p:spTree>
    <p:extLst>
      <p:ext uri="{BB962C8B-B14F-4D97-AF65-F5344CB8AC3E}">
        <p14:creationId xmlns:p14="http://schemas.microsoft.com/office/powerpoint/2010/main" val="295625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E4E2D1-09CD-2577-2AED-A08F7A6CE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E3443F-C255-1B20-4BDF-C0D0BC7D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A6367E-3BC7-B286-C689-0E079915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36B9677-7515-A7CE-4483-E514D006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BB6641D-5FE3-EBE6-1ABE-DD84BA4AF967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B7B8A403-6A70-8A47-C7E5-799F33A6A3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050" y="781553"/>
                <a:ext cx="6933800" cy="21265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Strong lensing of GWs: multiple images of the source based on the lens mass and the impact parameter in the lens plane.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amplification factor in terms of the image parameters: 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DF2FC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flux ratio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 smtClean="0">
                        <a:solidFill>
                          <a:srgbClr val="DF2FC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sSub>
                      <m:sSubPr>
                        <m:ctrlPr>
                          <a:rPr lang="el-GR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delay. </a:t>
                </a:r>
                <a:r>
                  <a:rPr lang="en-US" sz="16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[Ali+ 2023]</a:t>
                </a:r>
              </a:p>
              <a:p>
                <a:endPara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µ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(1 −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DF2FC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1/2</m:t>
                          </m:r>
                        </m:sup>
                      </m:sSup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𝑖𝑓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rgbClr val="DF2FC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sz="2000" b="0" i="1" smtClean="0">
                                  <a:solidFill>
                                    <a:srgbClr val="DF2FC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DF2FC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DF2FC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B7B8A403-6A70-8A47-C7E5-799F33A6A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50" y="781553"/>
                <a:ext cx="6933800" cy="2126510"/>
              </a:xfrm>
              <a:prstGeom prst="rect">
                <a:avLst/>
              </a:prstGeom>
              <a:blipFill>
                <a:blip r:embed="rId3"/>
                <a:stretch>
                  <a:fillRect l="-731" t="-2381" r="-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diagram of a lens plane&#10;&#10;AI-generated content may be incorrect.">
            <a:extLst>
              <a:ext uri="{FF2B5EF4-FFF2-40B4-BE49-F238E27FC236}">
                <a16:creationId xmlns:a16="http://schemas.microsoft.com/office/drawing/2014/main" id="{7E354A81-60E3-5792-6AB6-1043EC5B1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135" y="299379"/>
            <a:ext cx="4188940" cy="5460406"/>
          </a:xfrm>
          <a:prstGeom prst="rect">
            <a:avLst/>
          </a:prstGeom>
        </p:spPr>
      </p:pic>
      <p:pic>
        <p:nvPicPr>
          <p:cNvPr id="11" name="Picture 10" descr="A graph of a waveform&#10;&#10;AI-generated content may be incorrect.">
            <a:extLst>
              <a:ext uri="{FF2B5EF4-FFF2-40B4-BE49-F238E27FC236}">
                <a16:creationId xmlns:a16="http://schemas.microsoft.com/office/drawing/2014/main" id="{314690A5-3936-0D90-2581-5231409C3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3063" y="2908062"/>
            <a:ext cx="4188940" cy="3168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579773-E9B1-EC94-BB15-D2C558A36B3F}"/>
              </a:ext>
            </a:extLst>
          </p:cNvPr>
          <p:cNvSpPr txBox="1"/>
          <p:nvPr/>
        </p:nvSpPr>
        <p:spPr>
          <a:xfrm>
            <a:off x="10610109" y="5759785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Ali+ (2023)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6B52B-322A-4095-C861-9F8050EBC83F}"/>
              </a:ext>
            </a:extLst>
          </p:cNvPr>
          <p:cNvSpPr txBox="1"/>
          <p:nvPr/>
        </p:nvSpPr>
        <p:spPr>
          <a:xfrm>
            <a:off x="6334446" y="5798861"/>
            <a:ext cx="14873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Ali+ (2023)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F602F7-CA37-839C-029A-E9EBDF24FDDA}"/>
                  </a:ext>
                </a:extLst>
              </p:cNvPr>
              <p:cNvSpPr txBox="1"/>
              <p:nvPr/>
            </p:nvSpPr>
            <p:spPr>
              <a:xfrm>
                <a:off x="62034" y="4111445"/>
                <a:ext cx="2653614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𝑈𝐿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FF602F7-CA37-839C-029A-E9EBDF24F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4" y="4111445"/>
                <a:ext cx="2653614" cy="380810"/>
              </a:xfrm>
              <a:prstGeom prst="rect">
                <a:avLst/>
              </a:prstGeom>
              <a:blipFill>
                <a:blip r:embed="rId6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2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1EF8E-F5DF-635D-F5DC-163173CE9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2DB562-A4A9-DA78-C6DA-9A1427AB5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668" y="844585"/>
            <a:ext cx="9269709" cy="523529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C3F017-6DDE-39AC-553C-12A144B92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267BD819-0814-3AD6-E7D0-AB626B01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47A56BA7-1717-ABD7-E5CB-AE2446A6D52C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9193E6-C2D3-4F1A-DAC1-F2AB7534E6A0}"/>
                  </a:ext>
                </a:extLst>
              </p:cNvPr>
              <p:cNvSpPr txBox="1"/>
              <p:nvPr/>
            </p:nvSpPr>
            <p:spPr>
              <a:xfrm>
                <a:off x="9739522" y="2492462"/>
                <a:ext cx="2210762" cy="3808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h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</m:d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kumimoji="0" lang="en-IN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E87500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kumimoji="0" lang="el-G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Φ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r>
                            <a:rPr kumimoji="0" lang="en-IN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7500">
                                  <a:lumMod val="75000"/>
                                </a:srgb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09193E6-C2D3-4F1A-DAC1-F2AB7534E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522" y="2492462"/>
                <a:ext cx="2210762" cy="380810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8B397C3-AA1E-9D2A-6550-15817E124573}"/>
              </a:ext>
            </a:extLst>
          </p:cNvPr>
          <p:cNvSpPr txBox="1"/>
          <p:nvPr/>
        </p:nvSpPr>
        <p:spPr>
          <a:xfrm>
            <a:off x="9190517" y="5770214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63E6D4-3AC7-35E1-913A-9E85F8A19E1E}"/>
              </a:ext>
            </a:extLst>
          </p:cNvPr>
          <p:cNvSpPr txBox="1"/>
          <p:nvPr/>
        </p:nvSpPr>
        <p:spPr>
          <a:xfrm>
            <a:off x="1784339" y="5784537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9E149B-D81F-4154-5EFC-C3758C651A20}"/>
              </a:ext>
            </a:extLst>
          </p:cNvPr>
          <p:cNvSpPr txBox="1"/>
          <p:nvPr/>
        </p:nvSpPr>
        <p:spPr>
          <a:xfrm>
            <a:off x="677480" y="1626313"/>
            <a:ext cx="803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2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endParaRPr lang="en-US" b="1" i="1" dirty="0">
              <a:solidFill>
                <a:srgbClr val="00B05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689087-97AA-FEE4-61AE-38AE2A65EE41}"/>
                  </a:ext>
                </a:extLst>
              </p:cNvPr>
              <p:cNvSpPr txBox="1"/>
              <p:nvPr/>
            </p:nvSpPr>
            <p:spPr>
              <a:xfrm>
                <a:off x="355371" y="4314604"/>
                <a:ext cx="15691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689087-97AA-FEE4-61AE-38AE2A65E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1" y="4314604"/>
                <a:ext cx="1569114" cy="369332"/>
              </a:xfrm>
              <a:prstGeom prst="rect">
                <a:avLst/>
              </a:prstGeom>
              <a:blipFill>
                <a:blip r:embed="rId5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>
            <a:extLst>
              <a:ext uri="{FF2B5EF4-FFF2-40B4-BE49-F238E27FC236}">
                <a16:creationId xmlns:a16="http://schemas.microsoft.com/office/drawing/2014/main" id="{BCE1EA9D-4CC3-6B15-9D35-43A26F355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Lensed waveforms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B76A88D7-7102-5339-4218-3235CAF0C10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84910" y="4683936"/>
                <a:ext cx="3251011" cy="8983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 smtClean="0">
                        <a:solidFill>
                          <a:srgbClr val="DF2FC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I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Amplitude.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en-US" sz="2000" i="1">
                        <a:solidFill>
                          <a:srgbClr val="DF2FC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Frequency.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ontent Placeholder 6">
                <a:extLst>
                  <a:ext uri="{FF2B5EF4-FFF2-40B4-BE49-F238E27FC236}">
                    <a16:creationId xmlns:a16="http://schemas.microsoft.com/office/drawing/2014/main" id="{B76A88D7-7102-5339-4218-3235CAF0C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4910" y="4683936"/>
                <a:ext cx="3251011" cy="898339"/>
              </a:xfrm>
              <a:prstGeom prst="rect">
                <a:avLst/>
              </a:prstGeom>
              <a:blipFill>
                <a:blip r:embed="rId6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30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2072-1DFB-3524-BC6E-DE228019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938E3-05F6-D81A-804F-52D8C2332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B81FCF1-B89C-06F6-E1CF-B3650CB4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7562EE71-CD47-8877-7047-DD84A71E0A60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7F01652-0F87-A339-7342-4F2DC9C8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16DD0362-0576-5AE9-A90F-A4675EE17A5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200664" y="1161184"/>
                <a:ext cx="5512275" cy="4896715"/>
              </a:xfrm>
            </p:spPr>
            <p:txBody>
              <a:bodyPr>
                <a:noAutofit/>
              </a:bodyPr>
              <a:lstStyle/>
              <a:p>
                <a:pPr algn="ctr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𝝐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𝒕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=1− </m:t>
                      </m:r>
                      <m:r>
                        <a:rPr lang="en-US" sz="20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endPara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Mismatches encapsulate differences between the two waveforms,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b="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Loss in mismatch for lensed signal when compared to precessing templates.</a:t>
                </a:r>
              </a:p>
            </p:txBody>
          </p:sp>
        </mc:Choice>
        <mc:Fallback xmlns="">
          <p:sp>
            <p:nvSpPr>
              <p:cNvPr id="3" name="Content Placeholder 6">
                <a:extLst>
                  <a:ext uri="{FF2B5EF4-FFF2-40B4-BE49-F238E27FC236}">
                    <a16:creationId xmlns:a16="http://schemas.microsoft.com/office/drawing/2014/main" id="{16DD0362-0576-5AE9-A90F-A4675EE17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200664" y="1161184"/>
                <a:ext cx="5512275" cy="4896715"/>
              </a:xfrm>
              <a:blipFill>
                <a:blip r:embed="rId3"/>
                <a:stretch>
                  <a:fillRect l="-690" r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C8B24DF-20ED-603A-20F2-DA9EE3D02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29" y="741055"/>
            <a:ext cx="6560043" cy="4896714"/>
          </a:xfrm>
          <a:prstGeom prst="rect">
            <a:avLst/>
          </a:prstGeom>
        </p:spPr>
      </p:pic>
      <p:sp>
        <p:nvSpPr>
          <p:cNvPr id="17" name="4-Point Star 16">
            <a:extLst>
              <a:ext uri="{FF2B5EF4-FFF2-40B4-BE49-F238E27FC236}">
                <a16:creationId xmlns:a16="http://schemas.microsoft.com/office/drawing/2014/main" id="{620ECF4A-134D-AC87-6AAF-FDF5C8F047DA}"/>
              </a:ext>
            </a:extLst>
          </p:cNvPr>
          <p:cNvSpPr/>
          <p:nvPr/>
        </p:nvSpPr>
        <p:spPr>
          <a:xfrm>
            <a:off x="7846544" y="2496066"/>
            <a:ext cx="358346" cy="358347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24" name="5-Point Star 23">
            <a:extLst>
              <a:ext uri="{FF2B5EF4-FFF2-40B4-BE49-F238E27FC236}">
                <a16:creationId xmlns:a16="http://schemas.microsoft.com/office/drawing/2014/main" id="{FB4560F9-10AA-2543-1823-33D4CF28239A}"/>
              </a:ext>
            </a:extLst>
          </p:cNvPr>
          <p:cNvSpPr/>
          <p:nvPr/>
        </p:nvSpPr>
        <p:spPr>
          <a:xfrm>
            <a:off x="6310184" y="4868900"/>
            <a:ext cx="181234" cy="210224"/>
          </a:xfrm>
          <a:prstGeom prst="star5">
            <a:avLst/>
          </a:prstGeom>
          <a:solidFill>
            <a:srgbClr val="DF2FC2"/>
          </a:solidFill>
          <a:ln>
            <a:solidFill>
              <a:srgbClr val="DF2F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27F37B4-C056-01DB-B26D-4E525608F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869037"/>
            <a:ext cx="5797736" cy="2074557"/>
          </a:xfrm>
          <a:prstGeom prst="rect">
            <a:avLst/>
          </a:prstGeom>
        </p:spPr>
      </p:pic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496CDBEF-F6BC-4C42-7524-61D08250BF0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60667" y="2681585"/>
            <a:ext cx="2271227" cy="1408667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159EFB-CD4B-942F-40CD-BD084F9C6CE6}"/>
              </a:ext>
            </a:extLst>
          </p:cNvPr>
          <p:cNvCxnSpPr>
            <a:cxnSpLocks/>
          </p:cNvCxnSpPr>
          <p:nvPr/>
        </p:nvCxnSpPr>
        <p:spPr>
          <a:xfrm flipH="1">
            <a:off x="5760666" y="4961724"/>
            <a:ext cx="549518" cy="0"/>
          </a:xfrm>
          <a:prstGeom prst="straightConnector1">
            <a:avLst/>
          </a:prstGeom>
          <a:ln w="28575">
            <a:solidFill>
              <a:srgbClr val="DF2F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5-Point Star 36">
            <a:extLst>
              <a:ext uri="{FF2B5EF4-FFF2-40B4-BE49-F238E27FC236}">
                <a16:creationId xmlns:a16="http://schemas.microsoft.com/office/drawing/2014/main" id="{EE821FBD-EB2E-C7CD-D677-DBF0BB737AD5}"/>
              </a:ext>
            </a:extLst>
          </p:cNvPr>
          <p:cNvSpPr/>
          <p:nvPr/>
        </p:nvSpPr>
        <p:spPr>
          <a:xfrm>
            <a:off x="11125435" y="2762720"/>
            <a:ext cx="181234" cy="210224"/>
          </a:xfrm>
          <a:prstGeom prst="star5">
            <a:avLst/>
          </a:prstGeom>
          <a:solidFill>
            <a:srgbClr val="DF2FC2"/>
          </a:solidFill>
          <a:ln>
            <a:solidFill>
              <a:srgbClr val="DF2FC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8" name="4-Point Star 37">
            <a:extLst>
              <a:ext uri="{FF2B5EF4-FFF2-40B4-BE49-F238E27FC236}">
                <a16:creationId xmlns:a16="http://schemas.microsoft.com/office/drawing/2014/main" id="{4A9FE12E-8845-4C7C-AA1A-06CE4CD19FFC}"/>
              </a:ext>
            </a:extLst>
          </p:cNvPr>
          <p:cNvSpPr/>
          <p:nvPr/>
        </p:nvSpPr>
        <p:spPr>
          <a:xfrm flipH="1" flipV="1">
            <a:off x="11156331" y="4757547"/>
            <a:ext cx="150338" cy="190664"/>
          </a:xfrm>
          <a:prstGeom prst="star4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AAEF9B-6C8D-717E-A819-B60AFF0CF24F}"/>
              </a:ext>
            </a:extLst>
          </p:cNvPr>
          <p:cNvSpPr txBox="1"/>
          <p:nvPr/>
        </p:nvSpPr>
        <p:spPr>
          <a:xfrm>
            <a:off x="6673678" y="435230"/>
            <a:ext cx="803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2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endParaRPr lang="en-US" b="1" i="1" dirty="0">
              <a:solidFill>
                <a:srgbClr val="00B05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522E8F-3329-C4C4-1D8D-418734449E98}"/>
                  </a:ext>
                </a:extLst>
              </p:cNvPr>
              <p:cNvSpPr txBox="1"/>
              <p:nvPr/>
            </p:nvSpPr>
            <p:spPr>
              <a:xfrm>
                <a:off x="7612795" y="435230"/>
                <a:ext cx="156911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DF2FC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30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5522E8F-3329-C4C4-1D8D-418734449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795" y="435230"/>
                <a:ext cx="1569114" cy="369332"/>
              </a:xfrm>
              <a:prstGeom prst="rect">
                <a:avLst/>
              </a:prstGeom>
              <a:blipFill>
                <a:blip r:embed="rId6"/>
                <a:stretch>
                  <a:fillRect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8A1995-A314-F553-FF5A-965D6CA97B8F}"/>
                  </a:ext>
                </a:extLst>
              </p:cNvPr>
              <p:cNvSpPr txBox="1"/>
              <p:nvPr/>
            </p:nvSpPr>
            <p:spPr>
              <a:xfrm>
                <a:off x="9181909" y="418577"/>
                <a:ext cx="1569114" cy="381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ℳ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40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en-US" b="1" i="1" dirty="0">
                  <a:solidFill>
                    <a:srgbClr val="00B05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F8A1995-A314-F553-FF5A-965D6CA97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1909" y="418577"/>
                <a:ext cx="1569114" cy="381451"/>
              </a:xfrm>
              <a:prstGeom prst="rect">
                <a:avLst/>
              </a:prstGeom>
              <a:blipFill>
                <a:blip r:embed="rId7"/>
                <a:stretch>
                  <a:fillRect t="-10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72E37738-F641-6E63-64D6-00E044C2BE6E}"/>
              </a:ext>
            </a:extLst>
          </p:cNvPr>
          <p:cNvSpPr txBox="1"/>
          <p:nvPr/>
        </p:nvSpPr>
        <p:spPr>
          <a:xfrm>
            <a:off x="9966466" y="5360770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E0412-78F9-72FF-0667-640A407C3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86D5F7-1244-1011-008D-238AB9FE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45" y="777539"/>
            <a:ext cx="9433654" cy="43158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80355D-B41C-AFC6-1F1C-5524A7C4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6E495944-8DBC-C5EF-104E-67ABA04A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2DA2D25E-635F-9AEC-B6C6-38C66DDC7841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FAA3B3E-8ECC-BCE0-BADD-10FE8CAED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sz="3600" dirty="0">
                <a:solidFill>
                  <a:srgbClr val="DF2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Lensing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Precession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indistinguishable?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944773AA-632D-4B0E-B9F2-B06E3C92A2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65" y="5128189"/>
            <a:ext cx="11735962" cy="929709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Rich degeneracy for &lt; 3 lensing cycles (and shorter waveforms)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Indistinguishable.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3 lensing cycles, the characteristic differences in the modulations take over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Distinguishable.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CC094D3-BC44-F4C8-8490-15573D8A3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1512" y="1283715"/>
            <a:ext cx="4104885" cy="309862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C7F7848-70A6-0464-8FCF-2E1E3B35A327}"/>
              </a:ext>
            </a:extLst>
          </p:cNvPr>
          <p:cNvSpPr txBox="1"/>
          <p:nvPr/>
        </p:nvSpPr>
        <p:spPr>
          <a:xfrm>
            <a:off x="8372971" y="4791290"/>
            <a:ext cx="736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Edge-on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73B548-2F37-450E-5034-2F5D7060613E}"/>
              </a:ext>
            </a:extLst>
          </p:cNvPr>
          <p:cNvSpPr txBox="1"/>
          <p:nvPr/>
        </p:nvSpPr>
        <p:spPr>
          <a:xfrm>
            <a:off x="10369440" y="1099048"/>
            <a:ext cx="8031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DF2F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0.5</a:t>
            </a:r>
            <a:endParaRPr lang="en-US" b="1" i="1" dirty="0">
              <a:solidFill>
                <a:srgbClr val="00B05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2F5A6B-4C89-8915-3800-4738E16E51E8}"/>
              </a:ext>
            </a:extLst>
          </p:cNvPr>
          <p:cNvSpPr txBox="1"/>
          <p:nvPr/>
        </p:nvSpPr>
        <p:spPr>
          <a:xfrm>
            <a:off x="200665" y="4816341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31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530EB-80D5-2BA4-C325-3D8C233C0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299114-2B18-58B7-F63F-274755D26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0023" y="6352859"/>
            <a:ext cx="6581804" cy="365182"/>
          </a:xfrm>
        </p:spPr>
        <p:txBody>
          <a:bodyPr numCol="2"/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Tamanjyot Singh @ APS Global Physics Summit 2026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B778E391-4422-C603-575F-BF39B941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222" y="6461729"/>
            <a:ext cx="462194" cy="20347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DACDF-E1A9-A04C-A5FF-FC2443684BF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A1EBD8F8-976B-67B7-4459-9FAA2E02E48A}"/>
              </a:ext>
            </a:extLst>
          </p:cNvPr>
          <p:cNvSpPr txBox="1">
            <a:spLocks/>
          </p:cNvSpPr>
          <p:nvPr/>
        </p:nvSpPr>
        <p:spPr>
          <a:xfrm>
            <a:off x="8516040" y="6352859"/>
            <a:ext cx="1784732" cy="365182"/>
          </a:xfrm>
          <a:prstGeom prst="rect">
            <a:avLst/>
          </a:prstGeom>
        </p:spPr>
        <p:txBody>
          <a:bodyPr vert="horz" lIns="91440" tIns="45720" rIns="0" bIns="45720" numCol="2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03/18/2026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E6EC853-5108-C0A4-142B-AF7D46E30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9"/>
            <a:ext cx="10515600" cy="1157575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B50DF00-9902-4B61-CF0C-C1B124511D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665" y="1161184"/>
            <a:ext cx="11444548" cy="4896715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Precession and lensing both modulate gravitational waveforms.</a:t>
            </a:r>
          </a:p>
          <a:p>
            <a:pPr marL="857250" lvl="1" indent="-342900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Precession amplitude and flux ratios of the images affect the amplitude of the modulations</a:t>
            </a:r>
          </a:p>
          <a:p>
            <a:pPr marL="857250" lvl="1" indent="-342900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Precession frequency and time delay between the images determine the number of modulations.</a:t>
            </a:r>
          </a:p>
          <a:p>
            <a:pPr lvl="1" indent="0">
              <a:lnSpc>
                <a:spcPct val="100000"/>
              </a:lnSpc>
              <a:buNone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Lensing only has an oscillatory phase contribution + the modulation characteristics differ from precession.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shorter waveforms or less lensing cycles, precession and lensing can be indistinguishable.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lensing is for current observations is exotic, while precession must be generic.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detectors (3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Generation: Cosmic explorer, Einstein Telescope &amp; LISA) will be sensitive to sources further away, increasing the lensing probability.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D6A151-A219-9058-EC73-5A5F2BAA0ABA}"/>
              </a:ext>
            </a:extLst>
          </p:cNvPr>
          <p:cNvSpPr txBox="1"/>
          <p:nvPr/>
        </p:nvSpPr>
        <p:spPr>
          <a:xfrm>
            <a:off x="9675370" y="820770"/>
            <a:ext cx="19698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&amp;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Singh+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(in prep)</a:t>
            </a: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1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3.xml><?xml version="1.0" encoding="utf-8"?>
<a:theme xmlns:a="http://schemas.openxmlformats.org/drawingml/2006/main" name="1_Office Theme">
  <a:themeElements>
    <a:clrScheme name="UTD 2019 Colo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87500"/>
      </a:accent1>
      <a:accent2>
        <a:srgbClr val="69BD28"/>
      </a:accent2>
      <a:accent3>
        <a:srgbClr val="00A0DE"/>
      </a:accent3>
      <a:accent4>
        <a:srgbClr val="FFB611"/>
      </a:accent4>
      <a:accent5>
        <a:srgbClr val="154734"/>
      </a:accent5>
      <a:accent6>
        <a:srgbClr val="5FE0B7"/>
      </a:accent6>
      <a:hlink>
        <a:srgbClr val="C8C8C8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8180</TotalTime>
  <Words>1050</Words>
  <Application>Microsoft Macintosh PowerPoint</Application>
  <PresentationFormat>Widescreen</PresentationFormat>
  <Paragraphs>190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 Math</vt:lpstr>
      <vt:lpstr>IBM Plex Sans KR SemiBold</vt:lpstr>
      <vt:lpstr>Quicksand</vt:lpstr>
      <vt:lpstr>Times New Roman</vt:lpstr>
      <vt:lpstr>Univers</vt:lpstr>
      <vt:lpstr>Office Theme</vt:lpstr>
      <vt:lpstr>GradientUnivers</vt:lpstr>
      <vt:lpstr>1_Office Theme</vt:lpstr>
      <vt:lpstr>Can We Distinguish Lensing and Precession Effects in Gravitational Wave Signals?</vt:lpstr>
      <vt:lpstr>GW Emission</vt:lpstr>
      <vt:lpstr>Precession</vt:lpstr>
      <vt:lpstr>Precessing waveforms</vt:lpstr>
      <vt:lpstr>Gravitational lensing</vt:lpstr>
      <vt:lpstr>Lensed waveforms</vt:lpstr>
      <vt:lpstr>Mismatch</vt:lpstr>
      <vt:lpstr>Lensing and Precession: indistinguishable?</vt:lpstr>
      <vt:lpstr>Summary</vt:lpstr>
      <vt:lpstr>Thank you</vt:lpstr>
      <vt:lpstr>Extra Slides</vt:lpstr>
      <vt:lpstr>Mismatch peaks/troughs + cycles</vt:lpstr>
      <vt:lpstr>Precessing GW signal</vt:lpstr>
      <vt:lpstr>Multi-timescale + Taxonomy</vt:lpstr>
      <vt:lpstr>PowerPoint Presentation</vt:lpstr>
      <vt:lpstr>Degeneracy between parameters</vt:lpstr>
      <vt:lpstr>Waveforms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., Tamanjyot</dc:creator>
  <cp:lastModifiedBy>., Tamanjyot</cp:lastModifiedBy>
  <cp:revision>8</cp:revision>
  <dcterms:created xsi:type="dcterms:W3CDTF">2025-10-08T19:50:24Z</dcterms:created>
  <dcterms:modified xsi:type="dcterms:W3CDTF">2026-03-14T02:03:05Z</dcterms:modified>
</cp:coreProperties>
</file>