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8" r:id="rId2"/>
  </p:sldMasterIdLst>
  <p:notesMasterIdLst>
    <p:notesMasterId r:id="rId24"/>
  </p:notesMasterIdLst>
  <p:sldIdLst>
    <p:sldId id="390" r:id="rId3"/>
    <p:sldId id="403" r:id="rId4"/>
    <p:sldId id="417" r:id="rId5"/>
    <p:sldId id="420" r:id="rId6"/>
    <p:sldId id="421" r:id="rId7"/>
    <p:sldId id="422" r:id="rId8"/>
    <p:sldId id="423" r:id="rId9"/>
    <p:sldId id="429" r:id="rId10"/>
    <p:sldId id="431" r:id="rId11"/>
    <p:sldId id="415" r:id="rId12"/>
    <p:sldId id="414" r:id="rId13"/>
    <p:sldId id="408" r:id="rId14"/>
    <p:sldId id="432" r:id="rId15"/>
    <p:sldId id="392" r:id="rId16"/>
    <p:sldId id="434" r:id="rId17"/>
    <p:sldId id="435" r:id="rId18"/>
    <p:sldId id="393" r:id="rId19"/>
    <p:sldId id="418" r:id="rId20"/>
    <p:sldId id="428" r:id="rId21"/>
    <p:sldId id="433" r:id="rId22"/>
    <p:sldId id="41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/>
    <p:restoredTop sz="94620"/>
  </p:normalViewPr>
  <p:slideViewPr>
    <p:cSldViewPr snapToGrid="0">
      <p:cViewPr varScale="1">
        <p:scale>
          <a:sx n="103" d="100"/>
          <a:sy n="103" d="100"/>
        </p:scale>
        <p:origin x="6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58B5C-124A-B346-95B3-EB2CE5B899D3}" type="datetimeFigureOut">
              <a:rPr lang="en-US" smtClean="0"/>
              <a:t>5/26/25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331BBA-E2C1-1E4A-8702-A9DB281AE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55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39589-3E79-4C82-AA4A-FE78234FAA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860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39589-3E79-4C82-AA4A-FE78234FAA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470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 = 0.1 ~ 0.4 </a:t>
            </a:r>
            <a:r>
              <a:rPr lang="en-US" dirty="0" err="1"/>
              <a:t>Gpc</a:t>
            </a:r>
            <a:r>
              <a:rPr lang="en-US" dirty="0"/>
              <a:t>, CE Prec02ISO comoving 7.78 </a:t>
            </a:r>
            <a:r>
              <a:rPr lang="en-US" dirty="0" err="1"/>
              <a:t>Gpc</a:t>
            </a:r>
            <a:r>
              <a:rPr lang="en-US" dirty="0"/>
              <a:t> – Nut02ISO comoving 7.1 </a:t>
            </a:r>
            <a:r>
              <a:rPr lang="en-US" dirty="0" err="1"/>
              <a:t>Gpc</a:t>
            </a:r>
            <a:endParaRPr lang="en-US" dirty="0"/>
          </a:p>
          <a:p>
            <a:endParaRPr lang="en-US" dirty="0"/>
          </a:p>
          <a:p>
            <a:r>
              <a:rPr lang="en-US" dirty="0"/>
              <a:t>CE Prec02align comoving – 3 </a:t>
            </a:r>
            <a:r>
              <a:rPr lang="en-US" dirty="0" err="1"/>
              <a:t>Gpc</a:t>
            </a:r>
            <a:r>
              <a:rPr lang="en-US" dirty="0"/>
              <a:t>, Nut02align comoving 2.6 </a:t>
            </a:r>
            <a:r>
              <a:rPr lang="en-US" dirty="0" err="1"/>
              <a:t>Gpc</a:t>
            </a:r>
            <a:endParaRPr lang="en-US" dirty="0"/>
          </a:p>
          <a:p>
            <a:endParaRPr lang="en-US" dirty="0"/>
          </a:p>
          <a:p>
            <a:r>
              <a:rPr lang="en-US" dirty="0"/>
              <a:t>FOR MORE DISTANT OBJECT: Apparent magnitude is affected (luminosity </a:t>
            </a:r>
            <a:r>
              <a:rPr lang="en-US" dirty="0" err="1"/>
              <a:t>dist</a:t>
            </a:r>
            <a:r>
              <a:rPr lang="en-US" dirty="0"/>
              <a:t> – relation between apparent and absolute magnitudes)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39589-3E79-4C82-AA4A-FE78234FAA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795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cap="none" spc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grants PHY-2011977 and PHY-2309320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31BBA-E2C1-1E4A-8702-A9DB281AE6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13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1B1B2-1509-F18F-BA30-BE50A0010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66832E-A409-D533-2CCF-30AE29AE79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73946A-604A-AC3D-32D4-71B2153D85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cap="none" spc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grants PHY-2011977 and PHY-2309320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FFA29-BAE5-99E1-3E83-38312A02AF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31BBA-E2C1-1E4A-8702-A9DB281AE6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439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7C062-23CD-17C3-5951-CC9D37569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4A9993-1FDD-CFAA-0CD5-EE246A2ABC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77485A-E375-961D-6CDE-0D75D18BB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BD9B49-03BD-3B2F-E1C4-261BEB7684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39589-3E79-4C82-AA4A-FE78234FAA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183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CB196-27AE-C397-4D87-03B48F4FD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D3BAA2-00CB-9087-BB0A-26F9BAA7C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35E619-E671-52C5-2E9F-47325D5ED0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54E910-24F6-4A67-6B6A-482744C6EB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39589-3E79-4C82-AA4A-FE78234FAA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28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39589-3E79-4C82-AA4A-FE78234FAA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067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39589-3E79-4C82-AA4A-FE78234FAA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271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39589-3E79-4C82-AA4A-FE78234FAA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24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39589-3E79-4C82-AA4A-FE78234FAA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950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39589-3E79-4C82-AA4A-FE78234FAA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547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39589-3E79-4C82-AA4A-FE78234FAA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456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5E59A-CBD4-95AE-92D6-8FDAFBC82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F1CE32-647C-A948-80BB-35EEBD825D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094B32-D820-5095-DD40-DBAD863C78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5CCEC-254E-2EF9-7B2B-0F1E68F2E1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39589-3E79-4C82-AA4A-FE78234FAA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270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C526E-ECE4-4A86-AD5F-C32B7A89F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20BDFC-A523-8A17-7520-7FC53A5078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275F44-D841-900D-40B7-E57552B9F2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53D45-154B-B0D8-2D52-5398B4A171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39589-3E79-4C82-AA4A-FE78234FAA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389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8312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45537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4553712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84848" y="1681163"/>
            <a:ext cx="45537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84848" y="2505075"/>
            <a:ext cx="4553712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793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2834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28346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83480" y="1681163"/>
            <a:ext cx="2834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83480" y="2505075"/>
            <a:ext cx="28346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D693B15-7265-4478-9579-62FCD5222D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31352" y="1769269"/>
            <a:ext cx="2834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48F9E92F-BB16-4896-A47F-6497C3D705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31352" y="2593181"/>
            <a:ext cx="28346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51663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1656" y="804672"/>
            <a:ext cx="4434840" cy="886968"/>
          </a:xfrm>
        </p:spPr>
        <p:txBody>
          <a:bodyPr anchor="b"/>
          <a:lstStyle>
            <a:lvl1pPr algn="l">
              <a:defRPr sz="5400" b="0" i="0" cap="none" baseline="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4" y="1801368"/>
            <a:ext cx="4434840" cy="4754880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108960"/>
            <a:ext cx="5221224" cy="3447288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F146D6C1-343E-4F97-A565-55BBB15F4C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3464" y="301752"/>
            <a:ext cx="2459736" cy="2505456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BA123E2D-4554-47D5-B0EC-0C47EDB416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952" y="301752"/>
            <a:ext cx="2459736" cy="2505456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02216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3186EA6A-5CD5-4DF7-9C8A-EDFAF28A80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7111" y="407499"/>
            <a:ext cx="1952279" cy="1952279"/>
          </a:xfrm>
          <a:custGeom>
            <a:avLst/>
            <a:gdLst>
              <a:gd name="connsiteX0" fmla="*/ 976140 w 1952279"/>
              <a:gd name="connsiteY0" fmla="*/ 0 h 1952279"/>
              <a:gd name="connsiteX1" fmla="*/ 1952279 w 1952279"/>
              <a:gd name="connsiteY1" fmla="*/ 976140 h 1952279"/>
              <a:gd name="connsiteX2" fmla="*/ 976140 w 1952279"/>
              <a:gd name="connsiteY2" fmla="*/ 1952279 h 1952279"/>
              <a:gd name="connsiteX3" fmla="*/ 0 w 1952279"/>
              <a:gd name="connsiteY3" fmla="*/ 976140 h 1952279"/>
              <a:gd name="connsiteX4" fmla="*/ 976140 w 1952279"/>
              <a:gd name="connsiteY4" fmla="*/ 0 h 195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279" h="1952279">
                <a:moveTo>
                  <a:pt x="976140" y="0"/>
                </a:moveTo>
                <a:cubicBezTo>
                  <a:pt x="1515247" y="0"/>
                  <a:pt x="1952279" y="437033"/>
                  <a:pt x="1952279" y="976140"/>
                </a:cubicBezTo>
                <a:cubicBezTo>
                  <a:pt x="1952279" y="1515246"/>
                  <a:pt x="1515247" y="1952279"/>
                  <a:pt x="976140" y="1952279"/>
                </a:cubicBezTo>
                <a:cubicBezTo>
                  <a:pt x="437033" y="1952279"/>
                  <a:pt x="0" y="1515246"/>
                  <a:pt x="0" y="976140"/>
                </a:cubicBezTo>
                <a:cubicBezTo>
                  <a:pt x="0" y="437033"/>
                  <a:pt x="437033" y="0"/>
                  <a:pt x="97614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83D5117F-F235-498D-99A5-9DE2D66557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28345" y="1972581"/>
            <a:ext cx="2290065" cy="2273502"/>
          </a:xfrm>
          <a:custGeom>
            <a:avLst/>
            <a:gdLst>
              <a:gd name="connsiteX0" fmla="*/ 1145032 w 2290065"/>
              <a:gd name="connsiteY0" fmla="*/ 0 h 2273502"/>
              <a:gd name="connsiteX1" fmla="*/ 2290065 w 2290065"/>
              <a:gd name="connsiteY1" fmla="*/ 1145033 h 2273502"/>
              <a:gd name="connsiteX2" fmla="*/ 1375797 w 2290065"/>
              <a:gd name="connsiteY2" fmla="*/ 2266803 h 2273502"/>
              <a:gd name="connsiteX3" fmla="*/ 1331903 w 2290065"/>
              <a:gd name="connsiteY3" fmla="*/ 2273502 h 2273502"/>
              <a:gd name="connsiteX4" fmla="*/ 958162 w 2290065"/>
              <a:gd name="connsiteY4" fmla="*/ 2273502 h 2273502"/>
              <a:gd name="connsiteX5" fmla="*/ 914268 w 2290065"/>
              <a:gd name="connsiteY5" fmla="*/ 2266803 h 2273502"/>
              <a:gd name="connsiteX6" fmla="*/ 5911 w 2290065"/>
              <a:gd name="connsiteY6" fmla="*/ 1262106 h 2273502"/>
              <a:gd name="connsiteX7" fmla="*/ 0 w 2290065"/>
              <a:gd name="connsiteY7" fmla="*/ 1145053 h 2273502"/>
              <a:gd name="connsiteX8" fmla="*/ 0 w 2290065"/>
              <a:gd name="connsiteY8" fmla="*/ 1145014 h 2273502"/>
              <a:gd name="connsiteX9" fmla="*/ 5911 w 2290065"/>
              <a:gd name="connsiteY9" fmla="*/ 1027960 h 2273502"/>
              <a:gd name="connsiteX10" fmla="*/ 1145032 w 2290065"/>
              <a:gd name="connsiteY10" fmla="*/ 0 h 227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0065" h="2273502">
                <a:moveTo>
                  <a:pt x="1145032" y="0"/>
                </a:moveTo>
                <a:cubicBezTo>
                  <a:pt x="1777417" y="0"/>
                  <a:pt x="2290065" y="512649"/>
                  <a:pt x="2290065" y="1145033"/>
                </a:cubicBezTo>
                <a:cubicBezTo>
                  <a:pt x="2290065" y="1698370"/>
                  <a:pt x="1897569" y="2160033"/>
                  <a:pt x="1375797" y="2266803"/>
                </a:cubicBezTo>
                <a:lnTo>
                  <a:pt x="1331903" y="2273502"/>
                </a:lnTo>
                <a:lnTo>
                  <a:pt x="958162" y="2273502"/>
                </a:lnTo>
                <a:lnTo>
                  <a:pt x="914268" y="2266803"/>
                </a:lnTo>
                <a:cubicBezTo>
                  <a:pt x="429765" y="2167660"/>
                  <a:pt x="56730" y="1762511"/>
                  <a:pt x="5911" y="1262106"/>
                </a:cubicBezTo>
                <a:lnTo>
                  <a:pt x="0" y="1145053"/>
                </a:lnTo>
                <a:lnTo>
                  <a:pt x="0" y="1145014"/>
                </a:lnTo>
                <a:lnTo>
                  <a:pt x="5911" y="1027960"/>
                </a:lnTo>
                <a:cubicBezTo>
                  <a:pt x="64548" y="450571"/>
                  <a:pt x="552172" y="0"/>
                  <a:pt x="114503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E1E0A794-F1D3-4628-B5B1-9D48AB34C3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79539" y="4386312"/>
            <a:ext cx="3119293" cy="2462810"/>
          </a:xfrm>
          <a:custGeom>
            <a:avLst/>
            <a:gdLst>
              <a:gd name="connsiteX0" fmla="*/ 1559647 w 3119293"/>
              <a:gd name="connsiteY0" fmla="*/ 0 h 2462810"/>
              <a:gd name="connsiteX1" fmla="*/ 3119293 w 3119293"/>
              <a:gd name="connsiteY1" fmla="*/ 1559647 h 2462810"/>
              <a:gd name="connsiteX2" fmla="*/ 2852930 w 3119293"/>
              <a:gd name="connsiteY2" fmla="*/ 2431660 h 2462810"/>
              <a:gd name="connsiteX3" fmla="*/ 2829636 w 3119293"/>
              <a:gd name="connsiteY3" fmla="*/ 2462810 h 2462810"/>
              <a:gd name="connsiteX4" fmla="*/ 289658 w 3119293"/>
              <a:gd name="connsiteY4" fmla="*/ 2462810 h 2462810"/>
              <a:gd name="connsiteX5" fmla="*/ 266363 w 3119293"/>
              <a:gd name="connsiteY5" fmla="*/ 2431660 h 2462810"/>
              <a:gd name="connsiteX6" fmla="*/ 0 w 3119293"/>
              <a:gd name="connsiteY6" fmla="*/ 1559647 h 2462810"/>
              <a:gd name="connsiteX7" fmla="*/ 1559647 w 3119293"/>
              <a:gd name="connsiteY7" fmla="*/ 0 h 2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293" h="2462810">
                <a:moveTo>
                  <a:pt x="1559647" y="0"/>
                </a:moveTo>
                <a:cubicBezTo>
                  <a:pt x="2421016" y="0"/>
                  <a:pt x="3119293" y="698278"/>
                  <a:pt x="3119293" y="1559647"/>
                </a:cubicBezTo>
                <a:cubicBezTo>
                  <a:pt x="3119293" y="1882660"/>
                  <a:pt x="3021098" y="2182739"/>
                  <a:pt x="2852930" y="2431660"/>
                </a:cubicBezTo>
                <a:lnTo>
                  <a:pt x="2829636" y="2462810"/>
                </a:lnTo>
                <a:lnTo>
                  <a:pt x="289658" y="2462810"/>
                </a:lnTo>
                <a:lnTo>
                  <a:pt x="266363" y="2431660"/>
                </a:lnTo>
                <a:cubicBezTo>
                  <a:pt x="98195" y="2182739"/>
                  <a:pt x="0" y="1882660"/>
                  <a:pt x="0" y="1559647"/>
                </a:cubicBezTo>
                <a:cubicBezTo>
                  <a:pt x="0" y="698278"/>
                  <a:pt x="698278" y="0"/>
                  <a:pt x="155964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B8D3F45B-B631-47D3-A33C-71CEC2B360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2905" y="4018982"/>
            <a:ext cx="3854161" cy="2839018"/>
          </a:xfrm>
          <a:custGeom>
            <a:avLst/>
            <a:gdLst>
              <a:gd name="connsiteX0" fmla="*/ 1927061 w 3854161"/>
              <a:gd name="connsiteY0" fmla="*/ 0 h 2839018"/>
              <a:gd name="connsiteX1" fmla="*/ 1927101 w 3854161"/>
              <a:gd name="connsiteY1" fmla="*/ 0 h 2839018"/>
              <a:gd name="connsiteX2" fmla="*/ 2124114 w 3854161"/>
              <a:gd name="connsiteY2" fmla="*/ 9948 h 2839018"/>
              <a:gd name="connsiteX3" fmla="*/ 3854161 w 3854161"/>
              <a:gd name="connsiteY3" fmla="*/ 1927080 h 2839018"/>
              <a:gd name="connsiteX4" fmla="*/ 3702722 w 3854161"/>
              <a:gd name="connsiteY4" fmla="*/ 2677187 h 2839018"/>
              <a:gd name="connsiteX5" fmla="*/ 3624763 w 3854161"/>
              <a:gd name="connsiteY5" fmla="*/ 2839018 h 2839018"/>
              <a:gd name="connsiteX6" fmla="*/ 229398 w 3854161"/>
              <a:gd name="connsiteY6" fmla="*/ 2839018 h 2839018"/>
              <a:gd name="connsiteX7" fmla="*/ 151440 w 3854161"/>
              <a:gd name="connsiteY7" fmla="*/ 2677187 h 2839018"/>
              <a:gd name="connsiteX8" fmla="*/ 0 w 3854161"/>
              <a:gd name="connsiteY8" fmla="*/ 1927080 h 2839018"/>
              <a:gd name="connsiteX9" fmla="*/ 1730048 w 3854161"/>
              <a:gd name="connsiteY9" fmla="*/ 9948 h 28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4161" h="2839018">
                <a:moveTo>
                  <a:pt x="1927061" y="0"/>
                </a:moveTo>
                <a:lnTo>
                  <a:pt x="1927101" y="0"/>
                </a:lnTo>
                <a:lnTo>
                  <a:pt x="2124114" y="9948"/>
                </a:lnTo>
                <a:cubicBezTo>
                  <a:pt x="3095856" y="108634"/>
                  <a:pt x="3854161" y="929301"/>
                  <a:pt x="3854161" y="1927080"/>
                </a:cubicBezTo>
                <a:cubicBezTo>
                  <a:pt x="3854161" y="2193154"/>
                  <a:pt x="3800237" y="2446634"/>
                  <a:pt x="3702722" y="2677187"/>
                </a:cubicBezTo>
                <a:lnTo>
                  <a:pt x="3624763" y="2839018"/>
                </a:lnTo>
                <a:lnTo>
                  <a:pt x="229398" y="2839018"/>
                </a:lnTo>
                <a:lnTo>
                  <a:pt x="151440" y="2677187"/>
                </a:lnTo>
                <a:cubicBezTo>
                  <a:pt x="53924" y="2446634"/>
                  <a:pt x="0" y="2193154"/>
                  <a:pt x="0" y="1927080"/>
                </a:cubicBezTo>
                <a:cubicBezTo>
                  <a:pt x="0" y="929301"/>
                  <a:pt x="758305" y="108634"/>
                  <a:pt x="1730048" y="9948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0" y="585216"/>
            <a:ext cx="5276088" cy="2276856"/>
          </a:xfrm>
        </p:spPr>
        <p:txBody>
          <a:bodyPr anchor="b"/>
          <a:lstStyle>
            <a:lvl1pPr algn="r">
              <a:defRPr sz="4800" b="1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Graphic 32">
            <a:extLst>
              <a:ext uri="{FF2B5EF4-FFF2-40B4-BE49-F238E27FC236}">
                <a16:creationId xmlns:a16="http://schemas.microsoft.com/office/drawing/2014/main" id="{846CD0EA-B0AA-4845-81A5-4ADD7C58B12F}"/>
              </a:ext>
            </a:extLst>
          </p:cNvPr>
          <p:cNvSpPr/>
          <p:nvPr userDrawn="1"/>
        </p:nvSpPr>
        <p:spPr>
          <a:xfrm>
            <a:off x="1472366" y="185953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Graphic 33">
            <a:extLst>
              <a:ext uri="{FF2B5EF4-FFF2-40B4-BE49-F238E27FC236}">
                <a16:creationId xmlns:a16="http://schemas.microsoft.com/office/drawing/2014/main" id="{0E97A0CB-7CB1-47F0-BD48-EEECBAC39CD2}"/>
              </a:ext>
            </a:extLst>
          </p:cNvPr>
          <p:cNvSpPr/>
          <p:nvPr userDrawn="1"/>
        </p:nvSpPr>
        <p:spPr>
          <a:xfrm>
            <a:off x="2014523" y="3146867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Graphic 31">
            <a:extLst>
              <a:ext uri="{FF2B5EF4-FFF2-40B4-BE49-F238E27FC236}">
                <a16:creationId xmlns:a16="http://schemas.microsoft.com/office/drawing/2014/main" id="{477816C9-06CB-4BC5-B26B-6A2877BD941A}"/>
              </a:ext>
            </a:extLst>
          </p:cNvPr>
          <p:cNvSpPr/>
          <p:nvPr userDrawn="1"/>
        </p:nvSpPr>
        <p:spPr>
          <a:xfrm>
            <a:off x="5404920" y="450829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0" y="3127248"/>
            <a:ext cx="5276088" cy="1124712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9805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723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108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249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2595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m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224" y="585894"/>
            <a:ext cx="1973552" cy="197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568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onogram 2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0934" y="585894"/>
            <a:ext cx="1970131" cy="197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51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Slid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8448" y="594360"/>
            <a:ext cx="6272784" cy="2843784"/>
          </a:xfrm>
        </p:spPr>
        <p:txBody>
          <a:bodyPr anchor="b"/>
          <a:lstStyle>
            <a:lvl1pPr algn="l">
              <a:defRPr sz="54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848" y="4700016"/>
            <a:ext cx="5093208" cy="1197864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825845-66DD-4B77-A729-CD97D156FE6C}"/>
              </a:ext>
            </a:extLst>
          </p:cNvPr>
          <p:cNvCxnSpPr>
            <a:cxnSpLocks/>
          </p:cNvCxnSpPr>
          <p:nvPr userDrawn="1"/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raphic 12">
            <a:extLst>
              <a:ext uri="{FF2B5EF4-FFF2-40B4-BE49-F238E27FC236}">
                <a16:creationId xmlns:a16="http://schemas.microsoft.com/office/drawing/2014/main" id="{818B4386-1FCF-4ACE-BE25-AF9CC5E2256F}"/>
              </a:ext>
            </a:extLst>
          </p:cNvPr>
          <p:cNvSpPr/>
          <p:nvPr userDrawn="1"/>
        </p:nvSpPr>
        <p:spPr>
          <a:xfrm>
            <a:off x="8217780" y="29738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Graphic 13">
            <a:extLst>
              <a:ext uri="{FF2B5EF4-FFF2-40B4-BE49-F238E27FC236}">
                <a16:creationId xmlns:a16="http://schemas.microsoft.com/office/drawing/2014/main" id="{19319560-50ED-4963-A2CF-74663239D426}"/>
              </a:ext>
            </a:extLst>
          </p:cNvPr>
          <p:cNvSpPr/>
          <p:nvPr userDrawn="1"/>
        </p:nvSpPr>
        <p:spPr>
          <a:xfrm>
            <a:off x="7859002" y="27445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5">
            <a:extLst>
              <a:ext uri="{FF2B5EF4-FFF2-40B4-BE49-F238E27FC236}">
                <a16:creationId xmlns:a16="http://schemas.microsoft.com/office/drawing/2014/main" id="{E5ABBDAD-943D-48F3-9C80-B29C48966C79}"/>
              </a:ext>
            </a:extLst>
          </p:cNvPr>
          <p:cNvSpPr/>
          <p:nvPr userDrawn="1"/>
        </p:nvSpPr>
        <p:spPr>
          <a:xfrm>
            <a:off x="7843462" y="31982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033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onogram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0934" y="585894"/>
            <a:ext cx="1970131" cy="197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653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onogram Word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5897" y="205964"/>
            <a:ext cx="5240206" cy="209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205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ordmark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228863"/>
            <a:ext cx="12192000" cy="620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9419"/>
            <a:ext cx="10515600" cy="436209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61729"/>
            <a:ext cx="7315200" cy="190307"/>
          </a:xfrm>
        </p:spPr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Unit Name Here [Go to Insert/Header and Footer in the top toolbar to change the footer text; also to add or remove Slide Number]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53800" y="6464043"/>
            <a:ext cx="358140" cy="1903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8DACDF-E1A9-A04C-A5FF-FC2443684BF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138438"/>
            <a:ext cx="1219200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" y="6228863"/>
            <a:ext cx="3432175" cy="60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979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774E77A-F3AF-2642-9310-AD4C753862B7}"/>
              </a:ext>
            </a:extLst>
          </p:cNvPr>
          <p:cNvSpPr/>
          <p:nvPr userDrawn="1"/>
        </p:nvSpPr>
        <p:spPr>
          <a:xfrm>
            <a:off x="0" y="6228863"/>
            <a:ext cx="12192000" cy="620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B1F3F2-2AC7-B443-8B2E-4E2C0AEEA1A6}"/>
              </a:ext>
            </a:extLst>
          </p:cNvPr>
          <p:cNvCxnSpPr/>
          <p:nvPr userDrawn="1"/>
        </p:nvCxnSpPr>
        <p:spPr>
          <a:xfrm>
            <a:off x="0" y="6138438"/>
            <a:ext cx="1219200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461729"/>
            <a:ext cx="7315200" cy="190307"/>
          </a:xfrm>
        </p:spPr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Unit Name Here [Go to Insert/Header and Footer in the top toolbar to change the footer text; also to add or remove Slide Number]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53800" y="6461729"/>
            <a:ext cx="356616" cy="1903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8DACDF-E1A9-A04C-A5FF-FC2443684B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552" y="6303180"/>
            <a:ext cx="471466" cy="471466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864F1B8-AFCD-9B4D-A310-FC0F8BAA1D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565566"/>
            <a:ext cx="10515600" cy="42113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38234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Unit Name Here [Go to Insert/Header and Footer in the top toolbar to change the footer text; also to add or remove Slide Number]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C68DACDF-E1A9-A04C-A5FF-FC2443684B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985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75D0418A-ADC7-7C49-8916-57C1A6D29F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6428256"/>
            <a:ext cx="6705600" cy="167931"/>
          </a:xfrm>
        </p:spPr>
        <p:txBody>
          <a:bodyPr wrap="square" anchor="b">
            <a:spAutoFit/>
          </a:bodyPr>
          <a:lstStyle>
            <a:lvl1pPr>
              <a:defRPr sz="1000" i="0" baseline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insert source or footer information</a:t>
            </a:r>
          </a:p>
        </p:txBody>
      </p:sp>
    </p:spTree>
    <p:extLst>
      <p:ext uri="{BB962C8B-B14F-4D97-AF65-F5344CB8AC3E}">
        <p14:creationId xmlns:p14="http://schemas.microsoft.com/office/powerpoint/2010/main" val="19701873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3186EA6A-5CD5-4DF7-9C8A-EDFAF28A80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7111" y="407499"/>
            <a:ext cx="1952279" cy="1952279"/>
          </a:xfrm>
          <a:custGeom>
            <a:avLst/>
            <a:gdLst>
              <a:gd name="connsiteX0" fmla="*/ 976140 w 1952279"/>
              <a:gd name="connsiteY0" fmla="*/ 0 h 1952279"/>
              <a:gd name="connsiteX1" fmla="*/ 1952279 w 1952279"/>
              <a:gd name="connsiteY1" fmla="*/ 976140 h 1952279"/>
              <a:gd name="connsiteX2" fmla="*/ 976140 w 1952279"/>
              <a:gd name="connsiteY2" fmla="*/ 1952279 h 1952279"/>
              <a:gd name="connsiteX3" fmla="*/ 0 w 1952279"/>
              <a:gd name="connsiteY3" fmla="*/ 976140 h 1952279"/>
              <a:gd name="connsiteX4" fmla="*/ 976140 w 1952279"/>
              <a:gd name="connsiteY4" fmla="*/ 0 h 195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279" h="1952279">
                <a:moveTo>
                  <a:pt x="976140" y="0"/>
                </a:moveTo>
                <a:cubicBezTo>
                  <a:pt x="1515247" y="0"/>
                  <a:pt x="1952279" y="437033"/>
                  <a:pt x="1952279" y="976140"/>
                </a:cubicBezTo>
                <a:cubicBezTo>
                  <a:pt x="1952279" y="1515246"/>
                  <a:pt x="1515247" y="1952279"/>
                  <a:pt x="976140" y="1952279"/>
                </a:cubicBezTo>
                <a:cubicBezTo>
                  <a:pt x="437033" y="1952279"/>
                  <a:pt x="0" y="1515246"/>
                  <a:pt x="0" y="976140"/>
                </a:cubicBezTo>
                <a:cubicBezTo>
                  <a:pt x="0" y="437033"/>
                  <a:pt x="437033" y="0"/>
                  <a:pt x="97614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83D5117F-F235-498D-99A5-9DE2D66557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28345" y="1972581"/>
            <a:ext cx="2290065" cy="2273502"/>
          </a:xfrm>
          <a:custGeom>
            <a:avLst/>
            <a:gdLst>
              <a:gd name="connsiteX0" fmla="*/ 1145032 w 2290065"/>
              <a:gd name="connsiteY0" fmla="*/ 0 h 2273502"/>
              <a:gd name="connsiteX1" fmla="*/ 2290065 w 2290065"/>
              <a:gd name="connsiteY1" fmla="*/ 1145033 h 2273502"/>
              <a:gd name="connsiteX2" fmla="*/ 1375797 w 2290065"/>
              <a:gd name="connsiteY2" fmla="*/ 2266803 h 2273502"/>
              <a:gd name="connsiteX3" fmla="*/ 1331903 w 2290065"/>
              <a:gd name="connsiteY3" fmla="*/ 2273502 h 2273502"/>
              <a:gd name="connsiteX4" fmla="*/ 958162 w 2290065"/>
              <a:gd name="connsiteY4" fmla="*/ 2273502 h 2273502"/>
              <a:gd name="connsiteX5" fmla="*/ 914268 w 2290065"/>
              <a:gd name="connsiteY5" fmla="*/ 2266803 h 2273502"/>
              <a:gd name="connsiteX6" fmla="*/ 5911 w 2290065"/>
              <a:gd name="connsiteY6" fmla="*/ 1262106 h 2273502"/>
              <a:gd name="connsiteX7" fmla="*/ 0 w 2290065"/>
              <a:gd name="connsiteY7" fmla="*/ 1145053 h 2273502"/>
              <a:gd name="connsiteX8" fmla="*/ 0 w 2290065"/>
              <a:gd name="connsiteY8" fmla="*/ 1145014 h 2273502"/>
              <a:gd name="connsiteX9" fmla="*/ 5911 w 2290065"/>
              <a:gd name="connsiteY9" fmla="*/ 1027960 h 2273502"/>
              <a:gd name="connsiteX10" fmla="*/ 1145032 w 2290065"/>
              <a:gd name="connsiteY10" fmla="*/ 0 h 227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0065" h="2273502">
                <a:moveTo>
                  <a:pt x="1145032" y="0"/>
                </a:moveTo>
                <a:cubicBezTo>
                  <a:pt x="1777417" y="0"/>
                  <a:pt x="2290065" y="512649"/>
                  <a:pt x="2290065" y="1145033"/>
                </a:cubicBezTo>
                <a:cubicBezTo>
                  <a:pt x="2290065" y="1698370"/>
                  <a:pt x="1897569" y="2160033"/>
                  <a:pt x="1375797" y="2266803"/>
                </a:cubicBezTo>
                <a:lnTo>
                  <a:pt x="1331903" y="2273502"/>
                </a:lnTo>
                <a:lnTo>
                  <a:pt x="958162" y="2273502"/>
                </a:lnTo>
                <a:lnTo>
                  <a:pt x="914268" y="2266803"/>
                </a:lnTo>
                <a:cubicBezTo>
                  <a:pt x="429765" y="2167660"/>
                  <a:pt x="56730" y="1762511"/>
                  <a:pt x="5911" y="1262106"/>
                </a:cubicBezTo>
                <a:lnTo>
                  <a:pt x="0" y="1145053"/>
                </a:lnTo>
                <a:lnTo>
                  <a:pt x="0" y="1145014"/>
                </a:lnTo>
                <a:lnTo>
                  <a:pt x="5911" y="1027960"/>
                </a:lnTo>
                <a:cubicBezTo>
                  <a:pt x="64548" y="450571"/>
                  <a:pt x="552172" y="0"/>
                  <a:pt x="114503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E1E0A794-F1D3-4628-B5B1-9D48AB34C3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79539" y="4386312"/>
            <a:ext cx="3119293" cy="2462810"/>
          </a:xfrm>
          <a:custGeom>
            <a:avLst/>
            <a:gdLst>
              <a:gd name="connsiteX0" fmla="*/ 1559647 w 3119293"/>
              <a:gd name="connsiteY0" fmla="*/ 0 h 2462810"/>
              <a:gd name="connsiteX1" fmla="*/ 3119293 w 3119293"/>
              <a:gd name="connsiteY1" fmla="*/ 1559647 h 2462810"/>
              <a:gd name="connsiteX2" fmla="*/ 2852930 w 3119293"/>
              <a:gd name="connsiteY2" fmla="*/ 2431660 h 2462810"/>
              <a:gd name="connsiteX3" fmla="*/ 2829636 w 3119293"/>
              <a:gd name="connsiteY3" fmla="*/ 2462810 h 2462810"/>
              <a:gd name="connsiteX4" fmla="*/ 289658 w 3119293"/>
              <a:gd name="connsiteY4" fmla="*/ 2462810 h 2462810"/>
              <a:gd name="connsiteX5" fmla="*/ 266363 w 3119293"/>
              <a:gd name="connsiteY5" fmla="*/ 2431660 h 2462810"/>
              <a:gd name="connsiteX6" fmla="*/ 0 w 3119293"/>
              <a:gd name="connsiteY6" fmla="*/ 1559647 h 2462810"/>
              <a:gd name="connsiteX7" fmla="*/ 1559647 w 3119293"/>
              <a:gd name="connsiteY7" fmla="*/ 0 h 2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293" h="2462810">
                <a:moveTo>
                  <a:pt x="1559647" y="0"/>
                </a:moveTo>
                <a:cubicBezTo>
                  <a:pt x="2421016" y="0"/>
                  <a:pt x="3119293" y="698278"/>
                  <a:pt x="3119293" y="1559647"/>
                </a:cubicBezTo>
                <a:cubicBezTo>
                  <a:pt x="3119293" y="1882660"/>
                  <a:pt x="3021098" y="2182739"/>
                  <a:pt x="2852930" y="2431660"/>
                </a:cubicBezTo>
                <a:lnTo>
                  <a:pt x="2829636" y="2462810"/>
                </a:lnTo>
                <a:lnTo>
                  <a:pt x="289658" y="2462810"/>
                </a:lnTo>
                <a:lnTo>
                  <a:pt x="266363" y="2431660"/>
                </a:lnTo>
                <a:cubicBezTo>
                  <a:pt x="98195" y="2182739"/>
                  <a:pt x="0" y="1882660"/>
                  <a:pt x="0" y="1559647"/>
                </a:cubicBezTo>
                <a:cubicBezTo>
                  <a:pt x="0" y="698278"/>
                  <a:pt x="698278" y="0"/>
                  <a:pt x="155964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B8D3F45B-B631-47D3-A33C-71CEC2B360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2905" y="4018982"/>
            <a:ext cx="3854161" cy="2839018"/>
          </a:xfrm>
          <a:custGeom>
            <a:avLst/>
            <a:gdLst>
              <a:gd name="connsiteX0" fmla="*/ 1927061 w 3854161"/>
              <a:gd name="connsiteY0" fmla="*/ 0 h 2839018"/>
              <a:gd name="connsiteX1" fmla="*/ 1927101 w 3854161"/>
              <a:gd name="connsiteY1" fmla="*/ 0 h 2839018"/>
              <a:gd name="connsiteX2" fmla="*/ 2124114 w 3854161"/>
              <a:gd name="connsiteY2" fmla="*/ 9948 h 2839018"/>
              <a:gd name="connsiteX3" fmla="*/ 3854161 w 3854161"/>
              <a:gd name="connsiteY3" fmla="*/ 1927080 h 2839018"/>
              <a:gd name="connsiteX4" fmla="*/ 3702722 w 3854161"/>
              <a:gd name="connsiteY4" fmla="*/ 2677187 h 2839018"/>
              <a:gd name="connsiteX5" fmla="*/ 3624763 w 3854161"/>
              <a:gd name="connsiteY5" fmla="*/ 2839018 h 2839018"/>
              <a:gd name="connsiteX6" fmla="*/ 229398 w 3854161"/>
              <a:gd name="connsiteY6" fmla="*/ 2839018 h 2839018"/>
              <a:gd name="connsiteX7" fmla="*/ 151440 w 3854161"/>
              <a:gd name="connsiteY7" fmla="*/ 2677187 h 2839018"/>
              <a:gd name="connsiteX8" fmla="*/ 0 w 3854161"/>
              <a:gd name="connsiteY8" fmla="*/ 1927080 h 2839018"/>
              <a:gd name="connsiteX9" fmla="*/ 1730048 w 3854161"/>
              <a:gd name="connsiteY9" fmla="*/ 9948 h 28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4161" h="2839018">
                <a:moveTo>
                  <a:pt x="1927061" y="0"/>
                </a:moveTo>
                <a:lnTo>
                  <a:pt x="1927101" y="0"/>
                </a:lnTo>
                <a:lnTo>
                  <a:pt x="2124114" y="9948"/>
                </a:lnTo>
                <a:cubicBezTo>
                  <a:pt x="3095856" y="108634"/>
                  <a:pt x="3854161" y="929301"/>
                  <a:pt x="3854161" y="1927080"/>
                </a:cubicBezTo>
                <a:cubicBezTo>
                  <a:pt x="3854161" y="2193154"/>
                  <a:pt x="3800237" y="2446634"/>
                  <a:pt x="3702722" y="2677187"/>
                </a:cubicBezTo>
                <a:lnTo>
                  <a:pt x="3624763" y="2839018"/>
                </a:lnTo>
                <a:lnTo>
                  <a:pt x="229398" y="2839018"/>
                </a:lnTo>
                <a:lnTo>
                  <a:pt x="151440" y="2677187"/>
                </a:lnTo>
                <a:cubicBezTo>
                  <a:pt x="53924" y="2446634"/>
                  <a:pt x="0" y="2193154"/>
                  <a:pt x="0" y="1927080"/>
                </a:cubicBezTo>
                <a:cubicBezTo>
                  <a:pt x="0" y="929301"/>
                  <a:pt x="758305" y="108634"/>
                  <a:pt x="1730048" y="9948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0" y="585216"/>
            <a:ext cx="5276088" cy="2276856"/>
          </a:xfrm>
        </p:spPr>
        <p:txBody>
          <a:bodyPr anchor="b"/>
          <a:lstStyle>
            <a:lvl1pPr algn="r">
              <a:defRPr sz="4800" b="1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Graphic 32">
            <a:extLst>
              <a:ext uri="{FF2B5EF4-FFF2-40B4-BE49-F238E27FC236}">
                <a16:creationId xmlns:a16="http://schemas.microsoft.com/office/drawing/2014/main" id="{846CD0EA-B0AA-4845-81A5-4ADD7C58B12F}"/>
              </a:ext>
            </a:extLst>
          </p:cNvPr>
          <p:cNvSpPr/>
          <p:nvPr userDrawn="1"/>
        </p:nvSpPr>
        <p:spPr>
          <a:xfrm>
            <a:off x="1472366" y="185953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Graphic 33">
            <a:extLst>
              <a:ext uri="{FF2B5EF4-FFF2-40B4-BE49-F238E27FC236}">
                <a16:creationId xmlns:a16="http://schemas.microsoft.com/office/drawing/2014/main" id="{0E97A0CB-7CB1-47F0-BD48-EEECBAC39CD2}"/>
              </a:ext>
            </a:extLst>
          </p:cNvPr>
          <p:cNvSpPr/>
          <p:nvPr userDrawn="1"/>
        </p:nvSpPr>
        <p:spPr>
          <a:xfrm>
            <a:off x="2014523" y="3146867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Graphic 31">
            <a:extLst>
              <a:ext uri="{FF2B5EF4-FFF2-40B4-BE49-F238E27FC236}">
                <a16:creationId xmlns:a16="http://schemas.microsoft.com/office/drawing/2014/main" id="{477816C9-06CB-4BC5-B26B-6A2877BD941A}"/>
              </a:ext>
            </a:extLst>
          </p:cNvPr>
          <p:cNvSpPr/>
          <p:nvPr userDrawn="1"/>
        </p:nvSpPr>
        <p:spPr>
          <a:xfrm>
            <a:off x="5404920" y="450829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0" y="3127248"/>
            <a:ext cx="5276088" cy="1124712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73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4120D15-E48C-4FBE-BB95-24DB36D9F4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66432" y="2530058"/>
            <a:ext cx="3707972" cy="3707971"/>
          </a:xfrm>
          <a:custGeom>
            <a:avLst/>
            <a:gdLst>
              <a:gd name="connsiteX0" fmla="*/ 1853986 w 3707972"/>
              <a:gd name="connsiteY0" fmla="*/ 0 h 3707971"/>
              <a:gd name="connsiteX1" fmla="*/ 3707972 w 3707972"/>
              <a:gd name="connsiteY1" fmla="*/ 1853986 h 3707971"/>
              <a:gd name="connsiteX2" fmla="*/ 2043545 w 3707972"/>
              <a:gd name="connsiteY2" fmla="*/ 3698400 h 3707971"/>
              <a:gd name="connsiteX3" fmla="*/ 1854006 w 3707972"/>
              <a:gd name="connsiteY3" fmla="*/ 3707971 h 3707971"/>
              <a:gd name="connsiteX4" fmla="*/ 1853966 w 3707972"/>
              <a:gd name="connsiteY4" fmla="*/ 3707971 h 3707971"/>
              <a:gd name="connsiteX5" fmla="*/ 1664427 w 3707972"/>
              <a:gd name="connsiteY5" fmla="*/ 3698400 h 3707971"/>
              <a:gd name="connsiteX6" fmla="*/ 0 w 3707972"/>
              <a:gd name="connsiteY6" fmla="*/ 1853986 h 3707971"/>
              <a:gd name="connsiteX7" fmla="*/ 1853986 w 3707972"/>
              <a:gd name="connsiteY7" fmla="*/ 0 h 37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972" h="3707971">
                <a:moveTo>
                  <a:pt x="1853986" y="0"/>
                </a:moveTo>
                <a:cubicBezTo>
                  <a:pt x="2877914" y="0"/>
                  <a:pt x="3707972" y="830058"/>
                  <a:pt x="3707972" y="1853986"/>
                </a:cubicBezTo>
                <a:cubicBezTo>
                  <a:pt x="3707972" y="2813919"/>
                  <a:pt x="2978429" y="3603458"/>
                  <a:pt x="2043545" y="3698400"/>
                </a:cubicBezTo>
                <a:lnTo>
                  <a:pt x="1854006" y="3707971"/>
                </a:lnTo>
                <a:lnTo>
                  <a:pt x="1853966" y="3707971"/>
                </a:lnTo>
                <a:lnTo>
                  <a:pt x="1664427" y="3698400"/>
                </a:lnTo>
                <a:cubicBezTo>
                  <a:pt x="729543" y="3603458"/>
                  <a:pt x="0" y="2813919"/>
                  <a:pt x="0" y="1853986"/>
                </a:cubicBezTo>
                <a:cubicBezTo>
                  <a:pt x="0" y="830058"/>
                  <a:pt x="830058" y="0"/>
                  <a:pt x="1853986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2936" y="585216"/>
            <a:ext cx="5833872" cy="2276856"/>
          </a:xfrm>
        </p:spPr>
        <p:txBody>
          <a:bodyPr anchor="b"/>
          <a:lstStyle>
            <a:lvl1pPr algn="r">
              <a:defRPr sz="6000" b="1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2936" y="3127248"/>
            <a:ext cx="5833872" cy="3118104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EA1B6985-3E5A-40F4-9268-D4AB3BBF8C91}"/>
              </a:ext>
            </a:extLst>
          </p:cNvPr>
          <p:cNvSpPr/>
          <p:nvPr userDrawn="1"/>
        </p:nvSpPr>
        <p:spPr>
          <a:xfrm>
            <a:off x="4745394" y="276027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338BC906-9D03-4280-85E8-21A81BC21D73}"/>
              </a:ext>
            </a:extLst>
          </p:cNvPr>
          <p:cNvSpPr/>
          <p:nvPr userDrawn="1"/>
        </p:nvSpPr>
        <p:spPr>
          <a:xfrm>
            <a:off x="4386614" y="253098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C5C06D53-C9F6-47E8-BFE1-B8193A1AED8B}"/>
              </a:ext>
            </a:extLst>
          </p:cNvPr>
          <p:cNvSpPr/>
          <p:nvPr userDrawn="1"/>
        </p:nvSpPr>
        <p:spPr>
          <a:xfrm>
            <a:off x="1669987" y="6031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30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62FC6D8-DD87-4B93-8491-43C84EE63F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1965" y="1665520"/>
            <a:ext cx="4266960" cy="4266968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335024"/>
            <a:ext cx="6190488" cy="1179576"/>
          </a:xfrm>
        </p:spPr>
        <p:txBody>
          <a:bodyPr lIns="91440" tIns="45720" rIns="91440" bIns="45720"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2" y="2825496"/>
            <a:ext cx="6190488" cy="3346704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2000"/>
            </a:lvl1pPr>
            <a:lvl2pPr marL="228600">
              <a:defRPr sz="1800"/>
            </a:lvl2pPr>
            <a:lvl3pPr marL="457200">
              <a:defRPr sz="1600"/>
            </a:lvl3pPr>
            <a:lvl4pPr marL="68580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4424" y="621792"/>
            <a:ext cx="4114800" cy="365125"/>
          </a:xfrm>
        </p:spPr>
        <p:txBody>
          <a:bodyPr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8B3D0E-ED3F-46FA-AE79-5FEFDE9168E3}"/>
              </a:ext>
            </a:extLst>
          </p:cNvPr>
          <p:cNvCxnSpPr>
            <a:cxnSpLocks/>
          </p:cNvCxnSpPr>
          <p:nvPr userDrawn="1"/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10">
            <a:extLst>
              <a:ext uri="{FF2B5EF4-FFF2-40B4-BE49-F238E27FC236}">
                <a16:creationId xmlns:a16="http://schemas.microsoft.com/office/drawing/2014/main" id="{AAD06B87-D9B2-4F94-B734-A8F039A2033F}"/>
              </a:ext>
            </a:extLst>
          </p:cNvPr>
          <p:cNvSpPr/>
          <p:nvPr userDrawn="1"/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Graphic 11">
            <a:extLst>
              <a:ext uri="{FF2B5EF4-FFF2-40B4-BE49-F238E27FC236}">
                <a16:creationId xmlns:a16="http://schemas.microsoft.com/office/drawing/2014/main" id="{BB13A13C-36EA-4B13-9175-C5FE95B34D33}"/>
              </a:ext>
            </a:extLst>
          </p:cNvPr>
          <p:cNvSpPr/>
          <p:nvPr userDrawn="1"/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01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040"/>
            <a:ext cx="9144000" cy="2340864"/>
          </a:xfrm>
        </p:spPr>
        <p:txBody>
          <a:bodyPr anchor="b">
            <a:normAutofit/>
          </a:bodyPr>
          <a:lstStyle>
            <a:lvl1pPr algn="ctr">
              <a:defRPr sz="60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3858768"/>
            <a:ext cx="9144000" cy="132588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Graphic 12">
            <a:extLst>
              <a:ext uri="{FF2B5EF4-FFF2-40B4-BE49-F238E27FC236}">
                <a16:creationId xmlns:a16="http://schemas.microsoft.com/office/drawing/2014/main" id="{8A41917E-4B97-447C-98AB-970D625F1DE6}"/>
              </a:ext>
            </a:extLst>
          </p:cNvPr>
          <p:cNvSpPr/>
          <p:nvPr userDrawn="1"/>
        </p:nvSpPr>
        <p:spPr>
          <a:xfrm>
            <a:off x="10772266" y="3054359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Graphic 13">
            <a:extLst>
              <a:ext uri="{FF2B5EF4-FFF2-40B4-BE49-F238E27FC236}">
                <a16:creationId xmlns:a16="http://schemas.microsoft.com/office/drawing/2014/main" id="{3B3FD238-4561-4AF8-A1F1-185B0CAFE2AC}"/>
              </a:ext>
            </a:extLst>
          </p:cNvPr>
          <p:cNvSpPr/>
          <p:nvPr userDrawn="1"/>
        </p:nvSpPr>
        <p:spPr>
          <a:xfrm>
            <a:off x="10724364" y="2515838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15">
            <a:extLst>
              <a:ext uri="{FF2B5EF4-FFF2-40B4-BE49-F238E27FC236}">
                <a16:creationId xmlns:a16="http://schemas.microsoft.com/office/drawing/2014/main" id="{BAB9414C-AE69-4648-873E-9CE6B2DF8A71}"/>
              </a:ext>
            </a:extLst>
          </p:cNvPr>
          <p:cNvSpPr/>
          <p:nvPr userDrawn="1"/>
        </p:nvSpPr>
        <p:spPr>
          <a:xfrm>
            <a:off x="11024834" y="2787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22">
            <a:extLst>
              <a:ext uri="{FF2B5EF4-FFF2-40B4-BE49-F238E27FC236}">
                <a16:creationId xmlns:a16="http://schemas.microsoft.com/office/drawing/2014/main" id="{3BF75235-4E6E-4184-82A5-EE6FE7993BBC}"/>
              </a:ext>
            </a:extLst>
          </p:cNvPr>
          <p:cNvSpPr/>
          <p:nvPr userDrawn="1"/>
        </p:nvSpPr>
        <p:spPr>
          <a:xfrm>
            <a:off x="1261869" y="2633448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Graphic 21">
            <a:extLst>
              <a:ext uri="{FF2B5EF4-FFF2-40B4-BE49-F238E27FC236}">
                <a16:creationId xmlns:a16="http://schemas.microsoft.com/office/drawing/2014/main" id="{E66FE37C-2F4B-42DA-BFF6-92DD00BDC49B}"/>
              </a:ext>
            </a:extLst>
          </p:cNvPr>
          <p:cNvSpPr/>
          <p:nvPr userDrawn="1"/>
        </p:nvSpPr>
        <p:spPr>
          <a:xfrm>
            <a:off x="1064053" y="3083338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23">
            <a:extLst>
              <a:ext uri="{FF2B5EF4-FFF2-40B4-BE49-F238E27FC236}">
                <a16:creationId xmlns:a16="http://schemas.microsoft.com/office/drawing/2014/main" id="{DDD38822-731A-48DA-A8A0-FBBAF7A6D65D}"/>
              </a:ext>
            </a:extLst>
          </p:cNvPr>
          <p:cNvSpPr/>
          <p:nvPr userDrawn="1"/>
        </p:nvSpPr>
        <p:spPr>
          <a:xfrm>
            <a:off x="1413405" y="349287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4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655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1656" y="841248"/>
            <a:ext cx="4434840" cy="3236976"/>
          </a:xfrm>
        </p:spPr>
        <p:txBody>
          <a:bodyPr anchor="b"/>
          <a:lstStyle>
            <a:lvl1pPr algn="l">
              <a:lnSpc>
                <a:spcPct val="110000"/>
              </a:lnSpc>
              <a:spcBef>
                <a:spcPts val="1000"/>
              </a:spcBef>
              <a:defRPr sz="36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5" y="4498848"/>
            <a:ext cx="4434835" cy="510474"/>
          </a:xfrm>
        </p:spPr>
        <p:txBody>
          <a:bodyPr/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01752"/>
            <a:ext cx="5221224" cy="6263640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54667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365125"/>
            <a:ext cx="10771632" cy="1325563"/>
          </a:xfrm>
        </p:spPr>
        <p:txBody>
          <a:bodyPr/>
          <a:lstStyle>
            <a:lvl1pPr>
              <a:defRPr sz="5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825625"/>
            <a:ext cx="10771632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03920" y="841248"/>
            <a:ext cx="36301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Graphic 22">
            <a:extLst>
              <a:ext uri="{FF2B5EF4-FFF2-40B4-BE49-F238E27FC236}">
                <a16:creationId xmlns:a16="http://schemas.microsoft.com/office/drawing/2014/main" id="{4EADA2ED-8A8C-4D17-8798-F26BF3B4CE25}"/>
              </a:ext>
            </a:extLst>
          </p:cNvPr>
          <p:cNvSpPr/>
          <p:nvPr userDrawn="1"/>
        </p:nvSpPr>
        <p:spPr>
          <a:xfrm>
            <a:off x="11202264" y="344083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Graphic 23">
            <a:extLst>
              <a:ext uri="{FF2B5EF4-FFF2-40B4-BE49-F238E27FC236}">
                <a16:creationId xmlns:a16="http://schemas.microsoft.com/office/drawing/2014/main" id="{54AB3A25-6605-4446-9E53-ACEECD25E27B}"/>
              </a:ext>
            </a:extLst>
          </p:cNvPr>
          <p:cNvSpPr/>
          <p:nvPr userDrawn="1"/>
        </p:nvSpPr>
        <p:spPr>
          <a:xfrm>
            <a:off x="11563141" y="59091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377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4752" y="1825625"/>
            <a:ext cx="4553712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4848" y="1825625"/>
            <a:ext cx="4553712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raphic 15">
            <a:extLst>
              <a:ext uri="{FF2B5EF4-FFF2-40B4-BE49-F238E27FC236}">
                <a16:creationId xmlns:a16="http://schemas.microsoft.com/office/drawing/2014/main" id="{D8685329-C6A1-4CB4-8AAE-150D0341F6A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Graphic 16">
            <a:extLst>
              <a:ext uri="{FF2B5EF4-FFF2-40B4-BE49-F238E27FC236}">
                <a16:creationId xmlns:a16="http://schemas.microsoft.com/office/drawing/2014/main" id="{83CE1DAA-30A3-41AE-8AE1-A7EE5C48A6F3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4">
            <a:extLst>
              <a:ext uri="{FF2B5EF4-FFF2-40B4-BE49-F238E27FC236}">
                <a16:creationId xmlns:a16="http://schemas.microsoft.com/office/drawing/2014/main" id="{065162DD-7ACB-4F9C-90DD-24C743035892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20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A9DAA-006C-4F4B-980E-E3DF019B2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5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47914"/>
            <a:ext cx="10515600" cy="1157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79418"/>
            <a:ext cx="10515600" cy="4597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61729"/>
            <a:ext cx="7315200" cy="19030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/>
              <a:t>Unit Name Here [Go to Insert/Header and Footer in the top toolbar to change the footer text; also to add or remove Slide Number]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800" y="6461729"/>
            <a:ext cx="356616" cy="1903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C68DACDF-E1A9-A04C-A5FF-FC2443684B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8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7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6" Type="http://schemas.openxmlformats.org/officeDocument/2006/relationships/hyperlink" Target="singhtaman.github.io" TargetMode="External"/><Relationship Id="rId5" Type="http://schemas.openxmlformats.org/officeDocument/2006/relationships/image" Target="../media/image8.png"/><Relationship Id="rId10" Type="http://schemas.openxmlformats.org/officeDocument/2006/relationships/hyperlink" Target="https://singhtaman-gp.onrender.com/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hyperlink" Target="https://singhtaman-gp.onrender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4.png"/><Relationship Id="rId5" Type="http://schemas.openxmlformats.org/officeDocument/2006/relationships/image" Target="../media/image37.png"/><Relationship Id="rId4" Type="http://schemas.openxmlformats.org/officeDocument/2006/relationships/hyperlink" Target="singhtaman.github.io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3" Type="http://schemas.openxmlformats.org/officeDocument/2006/relationships/image" Target="../media/image450.png"/><Relationship Id="rId7" Type="http://schemas.openxmlformats.org/officeDocument/2006/relationships/image" Target="../media/image49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0.png"/><Relationship Id="rId5" Type="http://schemas.openxmlformats.org/officeDocument/2006/relationships/image" Target="../media/image470.png"/><Relationship Id="rId10" Type="http://schemas.openxmlformats.org/officeDocument/2006/relationships/image" Target="../media/image52.png"/><Relationship Id="rId4" Type="http://schemas.openxmlformats.org/officeDocument/2006/relationships/image" Target="../media/image460.png"/><Relationship Id="rId9" Type="http://schemas.openxmlformats.org/officeDocument/2006/relationships/image" Target="../media/image5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emf"/><Relationship Id="rId5" Type="http://schemas.openxmlformats.org/officeDocument/2006/relationships/image" Target="../media/image59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media" Target="../media/media2.mp4"/><Relationship Id="rId7" Type="http://schemas.openxmlformats.org/officeDocument/2006/relationships/image" Target="../media/image6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2.png"/><Relationship Id="rId5" Type="http://schemas.openxmlformats.org/officeDocument/2006/relationships/slideLayout" Target="../slideLayouts/slideLayout23.xml"/><Relationship Id="rId4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tenor.com/search/spinning-top-gif-gifs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10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10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0.png"/><Relationship Id="rId11" Type="http://schemas.openxmlformats.org/officeDocument/2006/relationships/image" Target="../media/image23.png"/><Relationship Id="rId10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3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2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6.gif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7.gi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6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F8881A-9FB7-F9A7-2B8B-E8EE2B1551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4" r="294"/>
          <a:stretch/>
        </p:blipFill>
        <p:spPr>
          <a:xfrm>
            <a:off x="-34345" y="-39738"/>
            <a:ext cx="12260689" cy="6937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A9968B-2619-4F71-AB00-4C493E120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463320"/>
            <a:ext cx="10881164" cy="3569242"/>
          </a:xfrm>
        </p:spPr>
        <p:txBody>
          <a:bodyPr anchor="t">
            <a:normAutofit/>
          </a:bodyPr>
          <a:lstStyle/>
          <a:p>
            <a:pPr algn="r"/>
            <a:r>
              <a:rPr lang="en-US" sz="44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 wave signals from Precessing and Nutating binary black holes</a:t>
            </a:r>
            <a:endParaRPr lang="en-US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F14073-9F68-4B7E-A576-26899D58C7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0985" y="3084724"/>
            <a:ext cx="6457550" cy="3386552"/>
          </a:xfrm>
        </p:spPr>
        <p:txBody>
          <a:bodyPr anchor="b"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Tamanjyot Singh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Michael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Kesden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Dr. Lindsay King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University of Texas at Dallas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APS Global Physics Summit 2025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03/18/2025</a:t>
            </a:r>
          </a:p>
        </p:txBody>
      </p:sp>
      <p:pic>
        <p:nvPicPr>
          <p:cNvPr id="8" name="Picture 7" descr="A logo of a globe with a gold ring&#10;&#10;Description automatically generated">
            <a:extLst>
              <a:ext uri="{FF2B5EF4-FFF2-40B4-BE49-F238E27FC236}">
                <a16:creationId xmlns:a16="http://schemas.microsoft.com/office/drawing/2014/main" id="{06B36490-A5A4-5DE7-A3A6-761F28AD9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70" y="5575241"/>
            <a:ext cx="1185023" cy="1190948"/>
          </a:xfrm>
          <a:prstGeom prst="rect">
            <a:avLst/>
          </a:prstGeom>
        </p:spPr>
      </p:pic>
      <p:pic>
        <p:nvPicPr>
          <p:cNvPr id="1026" name="Picture 2" descr="Office of Research and Innovation">
            <a:extLst>
              <a:ext uri="{FF2B5EF4-FFF2-40B4-BE49-F238E27FC236}">
                <a16:creationId xmlns:a16="http://schemas.microsoft.com/office/drawing/2014/main" id="{643A9F02-ADC2-62D0-B025-792033519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839" y="5573667"/>
            <a:ext cx="1185025" cy="118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DE1F62-4443-5459-459E-66B9FFD2E2B3}"/>
              </a:ext>
            </a:extLst>
          </p:cNvPr>
          <p:cNvSpPr txBox="1"/>
          <p:nvPr/>
        </p:nvSpPr>
        <p:spPr>
          <a:xfrm>
            <a:off x="8319760" y="6596390"/>
            <a:ext cx="44137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Quicksand"/>
                <a:ea typeface="+mn-ea"/>
                <a:cs typeface="+mn-cs"/>
              </a:rPr>
              <a:t>Image credit: LIGO/Caltech/MIT/Sonoma State (Aurore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Quicksand"/>
                <a:ea typeface="+mn-ea"/>
                <a:cs typeface="+mn-cs"/>
              </a:rPr>
              <a:t>Simonnet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Quicksand"/>
                <a:ea typeface="+mn-ea"/>
                <a:cs typeface="+mn-cs"/>
              </a:rPr>
              <a:t>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513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12E7934B-07CD-A1D7-4CAD-3ACE8301F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8163" y="-5818"/>
            <a:ext cx="4038638" cy="305590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9EC60B5-75CA-5A52-20E3-34A77A1BC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8163" y="3044006"/>
            <a:ext cx="4031907" cy="305590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5755231-2F73-6249-AD23-58B2E19E4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09"/>
            <a:ext cx="10515600" cy="115757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Mismatch: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C639CE-62DD-853E-E36F-7F7081839370}"/>
              </a:ext>
            </a:extLst>
          </p:cNvPr>
          <p:cNvSpPr txBox="1"/>
          <p:nvPr/>
        </p:nvSpPr>
        <p:spPr>
          <a:xfrm>
            <a:off x="6713136" y="926069"/>
            <a:ext cx="13927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RP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 non-precessing</a:t>
            </a:r>
            <a:endParaRPr 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(Precession)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EA278E-2C15-C1D4-9A09-372397EE36CE}"/>
              </a:ext>
            </a:extLst>
          </p:cNvPr>
          <p:cNvSpPr txBox="1"/>
          <p:nvPr/>
        </p:nvSpPr>
        <p:spPr>
          <a:xfrm>
            <a:off x="11168436" y="2820600"/>
            <a:ext cx="11223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TS+ (in prep)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2CB5961-432C-6A34-27A1-12944B447EB6}"/>
                  </a:ext>
                </a:extLst>
              </p:cNvPr>
              <p:cNvSpPr txBox="1"/>
              <p:nvPr/>
            </p:nvSpPr>
            <p:spPr>
              <a:xfrm>
                <a:off x="8685568" y="3851697"/>
                <a:ext cx="1397546" cy="6573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l-GR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5,</a:t>
                </a:r>
                <a:r>
                  <a:rPr lang="en-US" b="1" i="1" dirty="0">
                    <a:solidFill>
                      <a:srgbClr val="00B05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l-GR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𝜴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2, 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l-GR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𝝎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1.5 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2CB5961-432C-6A34-27A1-12944B447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5568" y="3851697"/>
                <a:ext cx="1397546" cy="657359"/>
              </a:xfrm>
              <a:prstGeom prst="rect">
                <a:avLst/>
              </a:prstGeom>
              <a:blipFill>
                <a:blip r:embed="rId5"/>
                <a:stretch>
                  <a:fillRect t="-3774" r="-6364"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BB8CD94-9216-C3BC-CBB2-DA1D27419430}"/>
                  </a:ext>
                </a:extLst>
              </p:cNvPr>
              <p:cNvSpPr txBox="1"/>
              <p:nvPr/>
            </p:nvSpPr>
            <p:spPr>
              <a:xfrm>
                <a:off x="8687189" y="789324"/>
                <a:ext cx="769208" cy="3780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l-GR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𝜴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</a:t>
                </a:r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BB8CD94-9216-C3BC-CBB2-DA1D274194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7189" y="789324"/>
                <a:ext cx="769208" cy="378052"/>
              </a:xfrm>
              <a:prstGeom prst="rect">
                <a:avLst/>
              </a:prstGeom>
              <a:blipFill>
                <a:blip r:embed="rId6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A6FE3C5D-257C-12E8-39F6-EB1E39C81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222" y="6461729"/>
            <a:ext cx="462194" cy="2034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DACDF-E1A9-A04C-A5FF-FC2443684BF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6">
                <a:extLst>
                  <a:ext uri="{FF2B5EF4-FFF2-40B4-BE49-F238E27FC236}">
                    <a16:creationId xmlns:a16="http://schemas.microsoft.com/office/drawing/2014/main" id="{17B88C42-3544-987F-C85B-99DD66BA3001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200664" y="1161184"/>
                <a:ext cx="6477948" cy="4896715"/>
              </a:xfrm>
            </p:spPr>
            <p:txBody>
              <a:bodyPr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𝝐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𝒔</m:t>
                              </m:r>
                            </m:sub>
                          </m:sSub>
                          <m:r>
                            <a:rPr lang="en-US" sz="2000" b="1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=1− </m:t>
                      </m:r>
                      <m:r>
                        <a:rPr lang="en-US" sz="20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0000"/>
                  </a:lnSpc>
                </a:pP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source waveform is distinguishable if:</a:t>
                </a:r>
                <a:endParaRPr lang="en-US" sz="2000" b="1" i="1" dirty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𝝐</m:t>
                      </m:r>
                      <m:r>
                        <a:rPr lang="en-US" sz="2000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≥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sSup>
                            <m:sSupPr>
                              <m:ctrlPr>
                                <a:rPr lang="en-US" sz="2000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𝝆</m:t>
                              </m:r>
                            </m:e>
                            <m:sup>
                              <m:r>
                                <a:rPr lang="en-US" sz="2000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where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𝝆</m:t>
                    </m:r>
                  </m:oMath>
                </a14:m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signal-to-noise ratio (SNR) of the source.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[Lindblom+ 2008]</a:t>
                </a:r>
              </a:p>
              <a:p>
                <a:pPr>
                  <a:lnSpc>
                    <a:spcPct val="100000"/>
                  </a:lnSpc>
                </a:pPr>
                <a:endPara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Mismatches for </a:t>
                </a:r>
                <a:r>
                  <a:rPr lang="en-US" sz="20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RP</a:t>
                </a:r>
                <a:r>
                  <a:rPr 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highest for edge-on configuration</a:t>
                </a:r>
              </a:p>
              <a:p>
                <a:pPr marL="342900" indent="-3429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Mismatches for </a:t>
                </a:r>
                <a:r>
                  <a:rPr lang="en-US" sz="20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GP</a:t>
                </a:r>
                <a:r>
                  <a:rPr 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highest for close to face-on configuration</a:t>
                </a:r>
              </a:p>
            </p:txBody>
          </p:sp>
        </mc:Choice>
        <mc:Fallback xmlns="">
          <p:sp>
            <p:nvSpPr>
              <p:cNvPr id="14" name="Content Placeholder 6">
                <a:extLst>
                  <a:ext uri="{FF2B5EF4-FFF2-40B4-BE49-F238E27FC236}">
                    <a16:creationId xmlns:a16="http://schemas.microsoft.com/office/drawing/2014/main" id="{17B88C42-3544-987F-C85B-99DD66BA30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200664" y="1161184"/>
                <a:ext cx="6477948" cy="4896715"/>
              </a:xfrm>
              <a:blipFill>
                <a:blip r:embed="rId7"/>
                <a:stretch>
                  <a:fillRect l="-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AFC2902C-927E-D0C5-687F-B9FF58478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0023" y="6352859"/>
            <a:ext cx="5185491" cy="365182"/>
          </a:xfrm>
        </p:spPr>
        <p:txBody>
          <a:bodyPr numCol="2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Tamanjyot Singh @ APS Global Physics Summit 2025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7BBE35D9-04BD-7E05-4ED2-D6BF0B38D541}"/>
              </a:ext>
            </a:extLst>
          </p:cNvPr>
          <p:cNvSpPr txBox="1">
            <a:spLocks/>
          </p:cNvSpPr>
          <p:nvPr/>
        </p:nvSpPr>
        <p:spPr>
          <a:xfrm>
            <a:off x="8516040" y="6352859"/>
            <a:ext cx="1784732" cy="365182"/>
          </a:xfrm>
          <a:prstGeom prst="rect">
            <a:avLst/>
          </a:prstGeom>
        </p:spPr>
        <p:txBody>
          <a:bodyPr vert="horz" lIns="91440" tIns="45720" rIns="0" bIns="45720" numCol="2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03/18/2025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790866-F095-B704-9ED2-2207E2E5461D}"/>
              </a:ext>
            </a:extLst>
          </p:cNvPr>
          <p:cNvSpPr txBox="1"/>
          <p:nvPr/>
        </p:nvSpPr>
        <p:spPr>
          <a:xfrm>
            <a:off x="6760816" y="4066914"/>
            <a:ext cx="12973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RP</a:t>
            </a:r>
          </a:p>
          <a:p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(Nutation)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122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755231-2F73-6249-AD23-58B2E19E4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09"/>
            <a:ext cx="10515600" cy="115757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Distinguishability &amp; next steps</a:t>
            </a:r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A6FE3C5D-257C-12E8-39F6-EB1E39C81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222" y="6461729"/>
            <a:ext cx="462194" cy="2034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DACDF-E1A9-A04C-A5FF-FC2443684BF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FB0FB094-53E3-C3AA-92AA-1DE5F15DFB3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0664" y="3781168"/>
            <a:ext cx="11509752" cy="227673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Luminosity distances (or redshifts) for different scenarios and noise curves at which we can distinguish precession/nutation in a particular source with 50% probability.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Precession distinguishability was explored in our previous work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(in prep)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 we are exploring distinguishability of nutation.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work: how a network of detectors (current and / or 3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generation) can improve observational constraints on precession and nutation.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D5C71738-14B2-35C2-BA9E-6B230CD6E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0023" y="6352859"/>
            <a:ext cx="5185491" cy="365182"/>
          </a:xfrm>
        </p:spPr>
        <p:txBody>
          <a:bodyPr numCol="2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Tamanjyot Singh @ APS Global Physics Summit 2025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0EC43094-F5E0-467B-6985-8CCDA587CAB6}"/>
              </a:ext>
            </a:extLst>
          </p:cNvPr>
          <p:cNvSpPr txBox="1">
            <a:spLocks/>
          </p:cNvSpPr>
          <p:nvPr/>
        </p:nvSpPr>
        <p:spPr>
          <a:xfrm>
            <a:off x="8516040" y="6352859"/>
            <a:ext cx="1784732" cy="365182"/>
          </a:xfrm>
          <a:prstGeom prst="rect">
            <a:avLst/>
          </a:prstGeom>
        </p:spPr>
        <p:txBody>
          <a:bodyPr vert="horz" lIns="91440" tIns="45720" rIns="0" bIns="45720" numCol="2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03/18/2025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2E484C01-69F0-E81D-6A86-E023FB6823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90800323"/>
                  </p:ext>
                </p:extLst>
              </p:nvPr>
            </p:nvGraphicFramePr>
            <p:xfrm>
              <a:off x="2291538" y="1161184"/>
              <a:ext cx="9062262" cy="245970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19652">
                      <a:extLst>
                        <a:ext uri="{9D8B030D-6E8A-4147-A177-3AD203B41FA5}">
                          <a16:colId xmlns:a16="http://schemas.microsoft.com/office/drawing/2014/main" val="3529241738"/>
                        </a:ext>
                      </a:extLst>
                    </a:gridCol>
                    <a:gridCol w="1819678">
                      <a:extLst>
                        <a:ext uri="{9D8B030D-6E8A-4147-A177-3AD203B41FA5}">
                          <a16:colId xmlns:a16="http://schemas.microsoft.com/office/drawing/2014/main" val="4099421316"/>
                        </a:ext>
                      </a:extLst>
                    </a:gridCol>
                    <a:gridCol w="1908190">
                      <a:extLst>
                        <a:ext uri="{9D8B030D-6E8A-4147-A177-3AD203B41FA5}">
                          <a16:colId xmlns:a16="http://schemas.microsoft.com/office/drawing/2014/main" val="328322072"/>
                        </a:ext>
                      </a:extLst>
                    </a:gridCol>
                    <a:gridCol w="1928510">
                      <a:extLst>
                        <a:ext uri="{9D8B030D-6E8A-4147-A177-3AD203B41FA5}">
                          <a16:colId xmlns:a16="http://schemas.microsoft.com/office/drawing/2014/main" val="1670935542"/>
                        </a:ext>
                      </a:extLst>
                    </a:gridCol>
                    <a:gridCol w="2086232">
                      <a:extLst>
                        <a:ext uri="{9D8B030D-6E8A-4147-A177-3AD203B41FA5}">
                          <a16:colId xmlns:a16="http://schemas.microsoft.com/office/drawing/2014/main" val="4171578913"/>
                        </a:ext>
                      </a:extLst>
                    </a:gridCol>
                  </a:tblGrid>
                  <a:tr h="7453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Spins</a:t>
                          </a:r>
                        </a:p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𝝌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𝝌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Orientations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Detector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Precession vs Non-precessing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Nutation vs Precession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95411730"/>
                      </a:ext>
                    </a:extLst>
                  </a:tr>
                  <a:tr h="4349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Isotropic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LIGO – A+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=1.9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Gpc</m:t>
                                </m:r>
                              </m:oMath>
                            </m:oMathPara>
                          </a14:m>
                          <a:endParaRPr lang="en-US" sz="200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1.3 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Gpc</m:t>
                                </m:r>
                              </m:oMath>
                            </m:oMathPara>
                          </a14:m>
                          <a:endParaRPr lang="en-US" sz="200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27083581"/>
                      </a:ext>
                    </a:extLst>
                  </a:tr>
                  <a:tr h="40335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Isotropic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LIGO – A+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0.57 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Gpc</m:t>
                                </m:r>
                              </m:oMath>
                            </m:oMathPara>
                          </a14:m>
                          <a:endParaRPr lang="en-US" sz="200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0.4 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Gpc</m:t>
                                </m:r>
                              </m:oMath>
                            </m:oMathPara>
                          </a14:m>
                          <a:endParaRPr lang="en-US" sz="200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41300662"/>
                      </a:ext>
                    </a:extLst>
                  </a:tr>
                  <a:tr h="41375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Isotropic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CE – 40 km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44 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Gpc</m:t>
                              </m:r>
                            </m:oMath>
                          </a14:m>
                          <a:r>
                            <a:rPr lang="en-US" sz="200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(z</a:t>
                          </a:r>
                          <a:r>
                            <a:rPr lang="en-US" sz="2000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~ 4.7)</a:t>
                          </a:r>
                          <a:endParaRPr lang="en-US" sz="200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34 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Gpc</m:t>
                              </m:r>
                            </m:oMath>
                          </a14:m>
                          <a:r>
                            <a:rPr lang="en-US" sz="200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(z ~</a:t>
                          </a:r>
                          <a:r>
                            <a:rPr lang="en-US" sz="2000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3.8)</a:t>
                          </a:r>
                          <a:endParaRPr lang="en-US" sz="200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52110030"/>
                      </a:ext>
                    </a:extLst>
                  </a:tr>
                  <a:tr h="4623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Aligned 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000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20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CE – 40 km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6 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Gpc</m:t>
                              </m:r>
                            </m:oMath>
                          </a14:m>
                          <a:r>
                            <a:rPr lang="en-US" sz="200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(z ~ 0.9)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4.7 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Gpc</m:t>
                              </m:r>
                            </m:oMath>
                          </a14:m>
                          <a:r>
                            <a:rPr lang="en-US" sz="200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(z ~ 0.75)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814461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2E484C01-69F0-E81D-6A86-E023FB6823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90800323"/>
                  </p:ext>
                </p:extLst>
              </p:nvPr>
            </p:nvGraphicFramePr>
            <p:xfrm>
              <a:off x="2291538" y="1161184"/>
              <a:ext cx="9062262" cy="245970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19652">
                      <a:extLst>
                        <a:ext uri="{9D8B030D-6E8A-4147-A177-3AD203B41FA5}">
                          <a16:colId xmlns:a16="http://schemas.microsoft.com/office/drawing/2014/main" val="3529241738"/>
                        </a:ext>
                      </a:extLst>
                    </a:gridCol>
                    <a:gridCol w="1819678">
                      <a:extLst>
                        <a:ext uri="{9D8B030D-6E8A-4147-A177-3AD203B41FA5}">
                          <a16:colId xmlns:a16="http://schemas.microsoft.com/office/drawing/2014/main" val="4099421316"/>
                        </a:ext>
                      </a:extLst>
                    </a:gridCol>
                    <a:gridCol w="1908190">
                      <a:extLst>
                        <a:ext uri="{9D8B030D-6E8A-4147-A177-3AD203B41FA5}">
                          <a16:colId xmlns:a16="http://schemas.microsoft.com/office/drawing/2014/main" val="328322072"/>
                        </a:ext>
                      </a:extLst>
                    </a:gridCol>
                    <a:gridCol w="1928510">
                      <a:extLst>
                        <a:ext uri="{9D8B030D-6E8A-4147-A177-3AD203B41FA5}">
                          <a16:colId xmlns:a16="http://schemas.microsoft.com/office/drawing/2014/main" val="1670935542"/>
                        </a:ext>
                      </a:extLst>
                    </a:gridCol>
                    <a:gridCol w="2086232">
                      <a:extLst>
                        <a:ext uri="{9D8B030D-6E8A-4147-A177-3AD203B41FA5}">
                          <a16:colId xmlns:a16="http://schemas.microsoft.com/office/drawing/2014/main" val="4171578913"/>
                        </a:ext>
                      </a:extLst>
                    </a:gridCol>
                  </a:tblGrid>
                  <a:tr h="74532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962" t="-5085" r="-589423" b="-2355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Orientations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Detector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Precession vs Non-precessing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Nutation vs Precession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95411730"/>
                      </a:ext>
                    </a:extLst>
                  </a:tr>
                  <a:tr h="4349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Isotropic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LIGO – A+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62500" t="-177143" r="-109868" b="-29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35976" t="-177143" r="-1829" b="-2971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7083581"/>
                      </a:ext>
                    </a:extLst>
                  </a:tr>
                  <a:tr h="40335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Isotropic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LIGO – A+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62500" t="-303125" r="-109868" b="-2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35976" t="-303125" r="-1829" b="-2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1300662"/>
                      </a:ext>
                    </a:extLst>
                  </a:tr>
                  <a:tr h="41375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Isotropic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CE – 40 km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62500" t="-403125" r="-109868" b="-1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35976" t="-403125" r="-1829" b="-1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52110030"/>
                      </a:ext>
                    </a:extLst>
                  </a:tr>
                  <a:tr h="4623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3427" t="-435135" r="-328671" b="-81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CE – 40 km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62500" t="-435135" r="-109868" b="-81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35976" t="-435135" r="-1829" b="-81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8144614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C0A3C3D-D886-6E17-6741-57EAA474C33C}"/>
                  </a:ext>
                </a:extLst>
              </p:cNvPr>
              <p:cNvSpPr txBox="1"/>
              <p:nvPr/>
            </p:nvSpPr>
            <p:spPr>
              <a:xfrm>
                <a:off x="499233" y="1718138"/>
                <a:ext cx="1792305" cy="15136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𝑞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=0.6</m:t>
                    </m:r>
                  </m:oMath>
                </a14:m>
                <a:r>
                  <a:rPr lang="en-US" sz="18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ℳ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0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IN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I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I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I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18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I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I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C0A3C3D-D886-6E17-6741-57EAA474C3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233" y="1718138"/>
                <a:ext cx="1792305" cy="1513684"/>
              </a:xfrm>
              <a:prstGeom prst="rect">
                <a:avLst/>
              </a:prstGeom>
              <a:blipFill>
                <a:blip r:embed="rId4"/>
                <a:stretch>
                  <a:fillRect t="-2500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0144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F7C12D6B-62D3-59FD-7724-49E6BEB2CA7E}"/>
              </a:ext>
            </a:extLst>
          </p:cNvPr>
          <p:cNvSpPr txBox="1">
            <a:spLocks/>
          </p:cNvSpPr>
          <p:nvPr/>
        </p:nvSpPr>
        <p:spPr>
          <a:xfrm>
            <a:off x="11353800" y="6461729"/>
            <a:ext cx="356616" cy="1903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 cap="all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DACDF-E1A9-A04C-A5FF-FC2443684BF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06E720-4B68-18E4-10AA-C25CBA566E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4" r="294"/>
          <a:stretch/>
        </p:blipFill>
        <p:spPr>
          <a:xfrm>
            <a:off x="-34345" y="-39738"/>
            <a:ext cx="12260689" cy="693747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F777B66-94CB-491C-AC6B-BDAC98E21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567" y="1612932"/>
            <a:ext cx="6172866" cy="64633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b="1" i="0" kern="1200" cap="all" baseline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Thank you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436B04-53F3-6010-7B36-5263DBF57D88}"/>
              </a:ext>
            </a:extLst>
          </p:cNvPr>
          <p:cNvSpPr txBox="1"/>
          <p:nvPr/>
        </p:nvSpPr>
        <p:spPr>
          <a:xfrm>
            <a:off x="8278577" y="6652035"/>
            <a:ext cx="391342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Quicksand"/>
              </a:rPr>
              <a:t>Image credit: LIGO/Caltech/MIT/Sonoma State (Aurore </a:t>
            </a:r>
            <a:r>
              <a:rPr lang="en-US" sz="1100" b="0" i="0" u="none" strike="noStrike" dirty="0" err="1">
                <a:solidFill>
                  <a:schemeClr val="bg1">
                    <a:lumMod val="50000"/>
                  </a:schemeClr>
                </a:solidFill>
                <a:effectLst/>
                <a:latin typeface="Quicksand"/>
              </a:rPr>
              <a:t>Simonnet</a:t>
            </a:r>
            <a:r>
              <a:rPr lang="en-US" sz="11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Quicksand"/>
              </a:rPr>
              <a:t>)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DC362C-81A2-BAFC-0F59-C7DAB41AE93B}"/>
              </a:ext>
            </a:extLst>
          </p:cNvPr>
          <p:cNvSpPr txBox="1"/>
          <p:nvPr/>
        </p:nvSpPr>
        <p:spPr>
          <a:xfrm>
            <a:off x="4229271" y="6402831"/>
            <a:ext cx="37334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Contact: </a:t>
            </a:r>
            <a:r>
              <a:rPr lang="en-US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tamanjyot@utdallas.edu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Office of Research and Innovation">
            <a:extLst>
              <a:ext uri="{FF2B5EF4-FFF2-40B4-BE49-F238E27FC236}">
                <a16:creationId xmlns:a16="http://schemas.microsoft.com/office/drawing/2014/main" id="{92049745-59A8-D1F0-13C1-7588DB3CF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22" y="5350480"/>
            <a:ext cx="832205" cy="83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3630A76-E4E4-DDB4-75F9-F8A42F624BB9}"/>
              </a:ext>
            </a:extLst>
          </p:cNvPr>
          <p:cNvSpPr txBox="1"/>
          <p:nvPr/>
        </p:nvSpPr>
        <p:spPr>
          <a:xfrm>
            <a:off x="2230624" y="4671861"/>
            <a:ext cx="7564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0" cap="none" spc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Collaborators: Dr. Michael </a:t>
            </a:r>
            <a:r>
              <a:rPr lang="en-US" sz="1600" b="0" cap="none" spc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Kesden</a:t>
            </a:r>
            <a:r>
              <a:rPr lang="en-US" sz="1600" b="0" cap="none" spc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(Ph.D. Advisor), Dr. Lindsay King</a:t>
            </a:r>
          </a:p>
          <a:p>
            <a:pPr algn="ctr">
              <a:defRPr/>
            </a:pPr>
            <a:endParaRPr lang="en-US" sz="1600" b="0" cap="none" spc="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1600" b="0" cap="none" spc="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1600" b="0" cap="none" spc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research is supported by National Science Foundation (NSF) grants PHY-2011977, AST-2219128, and PHY-2309320</a:t>
            </a:r>
            <a:endParaRPr lang="en-US" sz="16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High-performance computing: Texas Advanced Computing Center (TACC)</a:t>
            </a:r>
            <a:endParaRPr lang="en-US" sz="1600" b="0" cap="none" spc="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 descr="A logo of a globe with a gold ring&#10;&#10;Description automatically generated">
            <a:extLst>
              <a:ext uri="{FF2B5EF4-FFF2-40B4-BE49-F238E27FC236}">
                <a16:creationId xmlns:a16="http://schemas.microsoft.com/office/drawing/2014/main" id="{E9F02F95-494B-DFA5-B5D9-CB356C76D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46319"/>
            <a:ext cx="832205" cy="83636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DCE4FA8-CF70-E239-3986-1286FB3C05FA}"/>
              </a:ext>
            </a:extLst>
          </p:cNvPr>
          <p:cNvSpPr txBox="1"/>
          <p:nvPr/>
        </p:nvSpPr>
        <p:spPr>
          <a:xfrm>
            <a:off x="10442000" y="5825435"/>
            <a:ext cx="15984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Research webpage: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singhtaman.github.io</a:t>
            </a:r>
            <a:endParaRPr lang="en-US" sz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720D51D8-E45E-649D-6BE7-5484EBF06C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3730" y="4936562"/>
            <a:ext cx="900359" cy="9003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C4C919E-E7F0-5EA8-9070-DAB7B8DF0DD2}"/>
              </a:ext>
            </a:extLst>
          </p:cNvPr>
          <p:cNvSpPr txBox="1"/>
          <p:nvPr/>
        </p:nvSpPr>
        <p:spPr>
          <a:xfrm>
            <a:off x="3433119" y="4134163"/>
            <a:ext cx="5325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</a:t>
            </a:r>
          </a:p>
        </p:txBody>
      </p:sp>
      <p:pic>
        <p:nvPicPr>
          <p:cNvPr id="1028" name="Picture 4" descr="User Portal">
            <a:extLst>
              <a:ext uri="{FF2B5EF4-FFF2-40B4-BE49-F238E27FC236}">
                <a16:creationId xmlns:a16="http://schemas.microsoft.com/office/drawing/2014/main" id="{1CB81227-F94B-4C86-0A28-0AA4EEFD2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3375"/>
            <a:ext cx="1630327" cy="63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4A24239-3E4B-9A7C-EBCE-8E7E93C7B4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91038" y="3197557"/>
            <a:ext cx="900359" cy="90035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CAC0ADC-5B3F-01CE-4945-1B72AEE75618}"/>
              </a:ext>
            </a:extLst>
          </p:cNvPr>
          <p:cNvSpPr txBox="1"/>
          <p:nvPr/>
        </p:nvSpPr>
        <p:spPr>
          <a:xfrm>
            <a:off x="10256108" y="4094600"/>
            <a:ext cx="19702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GP toy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model: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singhtaman-gp.onrender.com</a:t>
            </a:r>
            <a:endParaRPr lang="en-US" sz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379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957D6-7D9F-0780-4AF5-2F02B410F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26BC831C-97D1-D407-AC9C-854C7EA75389}"/>
              </a:ext>
            </a:extLst>
          </p:cNvPr>
          <p:cNvSpPr txBox="1">
            <a:spLocks/>
          </p:cNvSpPr>
          <p:nvPr/>
        </p:nvSpPr>
        <p:spPr>
          <a:xfrm>
            <a:off x="11353800" y="6461729"/>
            <a:ext cx="356616" cy="1903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 cap="all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DACDF-E1A9-A04C-A5FF-FC2443684BF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FFD0BE-2456-9BAE-AFB8-00D09F5B64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4" r="294"/>
          <a:stretch/>
        </p:blipFill>
        <p:spPr>
          <a:xfrm>
            <a:off x="-34345" y="-39738"/>
            <a:ext cx="12260689" cy="693747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0855EDF-AC3E-4A84-9016-A233C57D0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567" y="1612932"/>
            <a:ext cx="6172866" cy="64633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b="1" i="0" kern="1200" cap="all" baseline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Bonus Slides: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05C0EE-F0B7-A2E9-6686-44743B68566C}"/>
              </a:ext>
            </a:extLst>
          </p:cNvPr>
          <p:cNvSpPr txBox="1"/>
          <p:nvPr/>
        </p:nvSpPr>
        <p:spPr>
          <a:xfrm>
            <a:off x="8278577" y="6652035"/>
            <a:ext cx="391342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Quicksand"/>
              </a:rPr>
              <a:t>Image credit: LIGO/Caltech/MIT/Sonoma State (Aurore </a:t>
            </a:r>
            <a:r>
              <a:rPr lang="en-US" sz="1100" b="0" i="0" u="none" strike="noStrike" dirty="0" err="1">
                <a:solidFill>
                  <a:schemeClr val="bg1">
                    <a:lumMod val="50000"/>
                  </a:schemeClr>
                </a:solidFill>
                <a:effectLst/>
                <a:latin typeface="Quicksand"/>
              </a:rPr>
              <a:t>Simonnet</a:t>
            </a:r>
            <a:r>
              <a:rPr lang="en-US" sz="11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Quicksand"/>
              </a:rPr>
              <a:t>)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126CFD-9254-DDBF-0C42-33E507FFC7BF}"/>
              </a:ext>
            </a:extLst>
          </p:cNvPr>
          <p:cNvSpPr txBox="1"/>
          <p:nvPr/>
        </p:nvSpPr>
        <p:spPr>
          <a:xfrm>
            <a:off x="4229271" y="6402831"/>
            <a:ext cx="37334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Contact: </a:t>
            </a:r>
            <a:r>
              <a:rPr lang="en-US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tamanjyot@utdallas.edu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284D60-7018-3A92-27AB-11621A862328}"/>
              </a:ext>
            </a:extLst>
          </p:cNvPr>
          <p:cNvSpPr txBox="1"/>
          <p:nvPr/>
        </p:nvSpPr>
        <p:spPr>
          <a:xfrm>
            <a:off x="10442000" y="5825435"/>
            <a:ext cx="15984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Research webpage: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singhtaman.github.io</a:t>
            </a:r>
            <a:endParaRPr lang="en-US" sz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0A874D90-6B9A-FA5A-5775-D4E282774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3730" y="4936562"/>
            <a:ext cx="900359" cy="90035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BF35D23-40B0-8B51-B2E8-147DFC2C2B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1038" y="3197557"/>
            <a:ext cx="900359" cy="90035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26E2130-7142-DE26-F1B7-DE2E0DC6F6C5}"/>
              </a:ext>
            </a:extLst>
          </p:cNvPr>
          <p:cNvSpPr txBox="1"/>
          <p:nvPr/>
        </p:nvSpPr>
        <p:spPr>
          <a:xfrm>
            <a:off x="10256108" y="4094600"/>
            <a:ext cx="19702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GP toy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model: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singhtaman-gp.onrender.com</a:t>
            </a:r>
            <a:endParaRPr lang="en-US" sz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724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B2B67-0DD8-FE10-D4B5-1A926C549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5757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GW signal</a:t>
            </a:r>
          </a:p>
        </p:txBody>
      </p:sp>
      <p:pic>
        <p:nvPicPr>
          <p:cNvPr id="6" name="Picture 5" descr="A diagram of a physical and visualization of a physical and visualization of a physical and visualization of a physical and visualization of a physical and visualization of a physical and visualization of&#10;&#10;Description automatically generated">
            <a:extLst>
              <a:ext uri="{FF2B5EF4-FFF2-40B4-BE49-F238E27FC236}">
                <a16:creationId xmlns:a16="http://schemas.microsoft.com/office/drawing/2014/main" id="{93F00E3E-D9DF-6DAD-A507-BA36CFAB3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1192" y="1354563"/>
            <a:ext cx="4082533" cy="42559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A329DB-2CA9-322D-32FF-125EB0A29772}"/>
                  </a:ext>
                </a:extLst>
              </p:cNvPr>
              <p:cNvSpPr txBox="1"/>
              <p:nvPr/>
            </p:nvSpPr>
            <p:spPr>
              <a:xfrm>
                <a:off x="586154" y="1195919"/>
                <a:ext cx="3935528" cy="3218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</m:d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−7/6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[1+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acc>
                            <m:accPr>
                              <m:chr m:val="̂"/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𝑳</m:t>
                              </m:r>
                            </m:e>
                          </m:acc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∙</m:t>
                          </m:r>
                          <m:acc>
                            <m:accPr>
                              <m:chr m:val="̂"/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𝑵</m:t>
                              </m:r>
                            </m:e>
                          </m:acc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]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m:rPr>
                              <m:sty m:val="p"/>
                            </m:rPr>
                            <a:rPr kumimoji="0" lang="el-G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Ψ</m:t>
                          </m:r>
                        </m:sup>
                      </m:sSup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A329DB-2CA9-322D-32FF-125EB0A297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154" y="1195919"/>
                <a:ext cx="3935528" cy="321883"/>
              </a:xfrm>
              <a:prstGeom prst="rect">
                <a:avLst/>
              </a:prstGeom>
              <a:blipFill>
                <a:blip r:embed="rId3"/>
                <a:stretch>
                  <a:fillRect l="-2572" t="-11538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12F5CC0-D434-494D-6A13-F1CDC2B42955}"/>
                  </a:ext>
                </a:extLst>
              </p:cNvPr>
              <p:cNvSpPr txBox="1"/>
              <p:nvPr/>
            </p:nvSpPr>
            <p:spPr>
              <a:xfrm>
                <a:off x="4744416" y="1193814"/>
                <a:ext cx="3293653" cy="3214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×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</m:d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=−2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𝑖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−7/6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𝑳</m:t>
                          </m:r>
                        </m:e>
                      </m:acc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𝑵</m:t>
                          </m:r>
                        </m:e>
                      </m:acc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m:rPr>
                              <m:sty m:val="p"/>
                            </m:rPr>
                            <a:rPr kumimoji="0" lang="el-G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Ψ</m:t>
                          </m:r>
                        </m:sup>
                      </m:sSup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12F5CC0-D434-494D-6A13-F1CDC2B429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4416" y="1193814"/>
                <a:ext cx="3293653" cy="321498"/>
              </a:xfrm>
              <a:prstGeom prst="rect">
                <a:avLst/>
              </a:prstGeom>
              <a:blipFill>
                <a:blip r:embed="rId4"/>
                <a:stretch>
                  <a:fillRect l="-2682" t="-11538" r="-383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085F3FED-2F8E-BC14-F750-6CF9F8A83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222" y="6461729"/>
            <a:ext cx="462194" cy="2034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DACDF-E1A9-A04C-A5FF-FC2443684BF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735C8B7-409F-015E-32DC-944069012BCC}"/>
                  </a:ext>
                </a:extLst>
              </p:cNvPr>
              <p:cNvSpPr txBox="1"/>
              <p:nvPr/>
            </p:nvSpPr>
            <p:spPr>
              <a:xfrm>
                <a:off x="1293450" y="2724721"/>
                <a:ext cx="6763686" cy="6429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𝐵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</m:d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−7/6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000" b="1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b="1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𝑳</m:t>
                                          </m:r>
                                        </m:e>
                                      </m:acc>
                                      <m:r>
                                        <a:rPr lang="en-US" sz="2000" b="1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∙</m:t>
                                      </m:r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000" b="1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b="1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𝑵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×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1+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en-US" sz="2000" b="1" i="1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Times New Roman" panose="020206030504050203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2000" b="1" i="1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𝑳</m:t>
                                                  </m:r>
                                                </m:e>
                                              </m:acc>
                                              <m:r>
                                                <a:rPr lang="en-US" sz="2000" b="1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∙</m:t>
                                              </m:r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en-US" sz="2000" b="1" i="1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Times New Roman" panose="020206030504050203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2000" b="1" i="1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𝑵</m:t>
                                                  </m:r>
                                                </m:e>
                                              </m:acc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1/2</m:t>
                          </m:r>
                        </m:sup>
                      </m:sSup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735C8B7-409F-015E-32DC-944069012B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450" y="2724721"/>
                <a:ext cx="6763686" cy="642933"/>
              </a:xfrm>
              <a:prstGeom prst="rect">
                <a:avLst/>
              </a:prstGeom>
              <a:blipFill>
                <a:blip r:embed="rId5"/>
                <a:stretch>
                  <a:fillRect l="-1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567D67D-81CD-B902-E824-C21CFFBDAFB5}"/>
                  </a:ext>
                </a:extLst>
              </p:cNvPr>
              <p:cNvSpPr txBox="1"/>
              <p:nvPr/>
            </p:nvSpPr>
            <p:spPr>
              <a:xfrm>
                <a:off x="3082846" y="2231289"/>
                <a:ext cx="2210762" cy="3808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</m:d>
                      <m:r>
                        <a:rPr lang="en-IN" sz="1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IN" sz="1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IN" sz="1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IN" sz="1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r>
                        <a:rPr lang="en-IN" sz="1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IN" sz="1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IN" sz="1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IN" sz="1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m:rPr>
                              <m:sty m:val="p"/>
                            </m:rPr>
                            <a:rPr lang="el-GR" sz="18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Φ</m:t>
                          </m:r>
                          <m:r>
                            <a:rPr lang="en-IN" sz="1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IN" sz="1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r>
                            <a:rPr lang="en-IN" sz="1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567D67D-81CD-B902-E824-C21CFFBDA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846" y="2231289"/>
                <a:ext cx="2210762" cy="380810"/>
              </a:xfrm>
              <a:prstGeom prst="rect">
                <a:avLst/>
              </a:prstGeom>
              <a:blipFill>
                <a:blip r:embed="rId6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65E0E0E-453B-60E2-BD6F-53A82CADA638}"/>
                  </a:ext>
                </a:extLst>
              </p:cNvPr>
              <p:cNvSpPr txBox="1"/>
              <p:nvPr/>
            </p:nvSpPr>
            <p:spPr>
              <a:xfrm>
                <a:off x="1238686" y="1663849"/>
                <a:ext cx="61722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×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×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65E0E0E-453B-60E2-BD6F-53A82CADA6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686" y="1663849"/>
                <a:ext cx="6172200" cy="400110"/>
              </a:xfrm>
              <a:prstGeom prst="rect">
                <a:avLst/>
              </a:prstGeom>
              <a:blipFill>
                <a:blip r:embed="rId7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4D8A1F5-9DAB-2460-5DF9-602BE2E5434A}"/>
                  </a:ext>
                </a:extLst>
              </p:cNvPr>
              <p:cNvSpPr txBox="1"/>
              <p:nvPr/>
            </p:nvSpPr>
            <p:spPr>
              <a:xfrm>
                <a:off x="2943023" y="3678686"/>
                <a:ext cx="3152977" cy="390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Φ</m:t>
                      </m:r>
                      <m:d>
                        <m:dPr>
                          <m:ctrlPr>
                            <a:rPr lang="en-I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I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−2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𝛿</m:t>
                      </m:r>
                      <m:r>
                        <m:rPr>
                          <m:sty m:val="p"/>
                        </m:rPr>
                        <a:rPr lang="el-GR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Φ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4D8A1F5-9DAB-2460-5DF9-602BE2E54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023" y="3678686"/>
                <a:ext cx="3152977" cy="390748"/>
              </a:xfrm>
              <a:prstGeom prst="rect">
                <a:avLst/>
              </a:prstGeom>
              <a:blipFill>
                <a:blip r:embed="rId8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2BCF3C2-99C9-AE36-5B40-EA26DE37C351}"/>
                  </a:ext>
                </a:extLst>
              </p:cNvPr>
              <p:cNvSpPr txBox="1"/>
              <p:nvPr/>
            </p:nvSpPr>
            <p:spPr>
              <a:xfrm>
                <a:off x="288275" y="4418777"/>
                <a:ext cx="3352271" cy="8620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b="1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1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𝑳</m:t>
                                          </m:r>
                                        </m:e>
                                      </m:acc>
                                      <m:r>
                                        <a:rPr lang="en-US" b="1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∙</m:t>
                                      </m:r>
                                      <m:acc>
                                        <m:accPr>
                                          <m:chr m:val="̂"/>
                                          <m:ctrlPr>
                                            <a:rPr lang="en-US" b="1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1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𝑵</m:t>
                                          </m:r>
                                        </m:e>
                                      </m:acc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×</m:t>
                                      </m:r>
                                    </m:sub>
                                  </m:sSub>
                                </m:num>
                                <m:den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1+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en-US" b="1" i="1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Times New Roman" panose="020206030504050203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b="1" i="1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𝑳</m:t>
                                                  </m:r>
                                                </m:e>
                                              </m:acc>
                                              <m:r>
                                                <a:rPr lang="en-US" b="1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∙</m:t>
                                              </m:r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en-US" b="1" i="1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Times New Roman" panose="020206030504050203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b="1" i="1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𝑵</m:t>
                                                  </m:r>
                                                </m:e>
                                              </m:acc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2BCF3C2-99C9-AE36-5B40-EA26DE37C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75" y="4418777"/>
                <a:ext cx="3352271" cy="862031"/>
              </a:xfrm>
              <a:prstGeom prst="rect">
                <a:avLst/>
              </a:prstGeom>
              <a:blipFill>
                <a:blip r:embed="rId9"/>
                <a:stretch>
                  <a:fillRect l="-377" t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F56815C-AB4A-2AA6-E95C-BB67794AD733}"/>
                  </a:ext>
                </a:extLst>
              </p:cNvPr>
              <p:cNvSpPr txBox="1"/>
              <p:nvPr/>
            </p:nvSpPr>
            <p:spPr>
              <a:xfrm>
                <a:off x="3875007" y="4418777"/>
                <a:ext cx="4082533" cy="8387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𝛿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Φ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𝑑𝑓</m:t>
                          </m:r>
                        </m:den>
                      </m:f>
                      <m:r>
                        <a:rPr lang="en-US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̂"/>
                                  <m:ctrlPr>
                                    <a:rPr lang="en-US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𝑳</m:t>
                                  </m:r>
                                </m:e>
                              </m:acc>
                              <m: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̂"/>
                                  <m:ctrlPr>
                                    <a:rPr lang="en-US" b="1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𝑵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b="1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1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𝑳</m:t>
                                          </m:r>
                                        </m:e>
                                      </m:acc>
                                      <m:r>
                                        <a:rPr lang="en-US" b="1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∙</m:t>
                                      </m:r>
                                      <m:acc>
                                        <m:accPr>
                                          <m:chr m:val="̂"/>
                                          <m:ctrlPr>
                                            <a:rPr lang="en-US" b="1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1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𝑵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𝑳</m:t>
                              </m:r>
                            </m:e>
                          </m:acc>
                          <m:r>
                            <a:rPr lang="en-US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× </m:t>
                          </m:r>
                          <m:acc>
                            <m:accPr>
                              <m:chr m:val="̂"/>
                              <m:ctrlP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𝑵</m:t>
                              </m:r>
                            </m:e>
                          </m:acc>
                        </m:e>
                      </m:d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  <m:acc>
                                <m:accPr>
                                  <m:chr m:val="̂"/>
                                  <m:ctrlPr>
                                    <a:rPr lang="en-US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𝑳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𝑑𝑓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F56815C-AB4A-2AA6-E95C-BB67794AD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5007" y="4418777"/>
                <a:ext cx="4082533" cy="83875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4C6D89C9-5A05-48C4-F075-87A9EB65C85F}"/>
              </a:ext>
            </a:extLst>
          </p:cNvPr>
          <p:cNvSpPr txBox="1"/>
          <p:nvPr/>
        </p:nvSpPr>
        <p:spPr>
          <a:xfrm>
            <a:off x="10416344" y="5472037"/>
            <a:ext cx="14873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Apostolatos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(1994)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41616050-25D4-2DE3-930F-971F8F00D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0023" y="6352859"/>
            <a:ext cx="5185491" cy="365182"/>
          </a:xfrm>
        </p:spPr>
        <p:txBody>
          <a:bodyPr numCol="2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Tamanjyot Singh @ APS Global Physics Summit 2025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03FE15A2-2C19-E16F-A79E-E1CECC59CBC7}"/>
              </a:ext>
            </a:extLst>
          </p:cNvPr>
          <p:cNvSpPr txBox="1">
            <a:spLocks/>
          </p:cNvSpPr>
          <p:nvPr/>
        </p:nvSpPr>
        <p:spPr>
          <a:xfrm>
            <a:off x="8516040" y="6352859"/>
            <a:ext cx="1784732" cy="365182"/>
          </a:xfrm>
          <a:prstGeom prst="rect">
            <a:avLst/>
          </a:prstGeom>
        </p:spPr>
        <p:txBody>
          <a:bodyPr vert="horz" lIns="91440" tIns="45720" rIns="0" bIns="45720" numCol="2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03/18/2025</a:t>
            </a:r>
          </a:p>
        </p:txBody>
      </p:sp>
    </p:spTree>
    <p:extLst>
      <p:ext uri="{BB962C8B-B14F-4D97-AF65-F5344CB8AC3E}">
        <p14:creationId xmlns:p14="http://schemas.microsoft.com/office/powerpoint/2010/main" val="1914742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78A6D-4885-BD3F-F8C8-01C028C91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9D74F-1A16-71B9-A28C-10B3C6933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5757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Multi-timescale + Taxonomy</a:t>
            </a:r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68D582BF-E611-DB96-A189-CB686E8DC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222" y="6461729"/>
            <a:ext cx="462194" cy="2034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DACDF-E1A9-A04C-A5FF-FC2443684BF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4F2E0FE9-E1D8-5B0C-25D7-E56C5966E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0023" y="6352859"/>
            <a:ext cx="5185491" cy="365182"/>
          </a:xfrm>
        </p:spPr>
        <p:txBody>
          <a:bodyPr numCol="2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Tamanjyot Singh @ APS Global Physics Summit 2025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069ABF93-1130-F9F4-7ADC-CFFBDF8CD6EE}"/>
              </a:ext>
            </a:extLst>
          </p:cNvPr>
          <p:cNvSpPr txBox="1">
            <a:spLocks/>
          </p:cNvSpPr>
          <p:nvPr/>
        </p:nvSpPr>
        <p:spPr>
          <a:xfrm>
            <a:off x="8516040" y="6352859"/>
            <a:ext cx="1784732" cy="365182"/>
          </a:xfrm>
          <a:prstGeom prst="rect">
            <a:avLst/>
          </a:prstGeom>
        </p:spPr>
        <p:txBody>
          <a:bodyPr vert="horz" lIns="91440" tIns="45720" rIns="0" bIns="45720" numCol="2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03/18/2025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6">
                <a:extLst>
                  <a:ext uri="{FF2B5EF4-FFF2-40B4-BE49-F238E27FC236}">
                    <a16:creationId xmlns:a16="http://schemas.microsoft.com/office/drawing/2014/main" id="{F627B811-EFAC-55AF-0692-3659481361DE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196049" y="1161184"/>
                <a:ext cx="7772399" cy="5008525"/>
              </a:xfrm>
            </p:spPr>
            <p:txBody>
              <a:bodyPr>
                <a:norm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𝑜𝑟𝑏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∝</m:t>
                    </m:r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𝑟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type m:val="lin"/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𝑝𝑟𝑒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∝</m:t>
                    </m:r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𝑟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type m:val="lin"/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𝑟𝑟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∝</m:t>
                    </m:r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𝑟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𝑜𝑟𝑏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≪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𝑝𝑟𝑒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≪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𝑟𝑟</m:t>
                        </m:r>
                      </m:sub>
                    </m:sSub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Content Placeholder 6">
                <a:extLst>
                  <a:ext uri="{FF2B5EF4-FFF2-40B4-BE49-F238E27FC236}">
                    <a16:creationId xmlns:a16="http://schemas.microsoft.com/office/drawing/2014/main" id="{F627B811-EFAC-55AF-0692-3659481361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196049" y="1161184"/>
                <a:ext cx="7772399" cy="5008525"/>
              </a:xfrm>
              <a:blipFill>
                <a:blip r:embed="rId2"/>
                <a:stretch>
                  <a:fillRect l="-979" t="-11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C51DAEA1-43F1-9A4E-8FF7-46048D284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640" y="2706863"/>
            <a:ext cx="7772400" cy="32578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45F06E-8D31-36F8-ACC6-217521146C17}"/>
              </a:ext>
            </a:extLst>
          </p:cNvPr>
          <p:cNvSpPr txBox="1"/>
          <p:nvPr/>
        </p:nvSpPr>
        <p:spPr>
          <a:xfrm>
            <a:off x="7483997" y="5268874"/>
            <a:ext cx="27226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Gangardt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Steinle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(2021)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EE3174-1DAD-CB3C-CDAE-0D4C2C771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0706" y="924740"/>
            <a:ext cx="2281427" cy="228142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F033D82-25FD-F7AA-6C83-35B7632C79A8}"/>
              </a:ext>
            </a:extLst>
          </p:cNvPr>
          <p:cNvSpPr txBox="1"/>
          <p:nvPr/>
        </p:nvSpPr>
        <p:spPr>
          <a:xfrm>
            <a:off x="985839" y="1570863"/>
            <a:ext cx="957262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Orbital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338506-114C-F598-EF78-2A5E0FC6F689}"/>
              </a:ext>
            </a:extLst>
          </p:cNvPr>
          <p:cNvSpPr txBox="1"/>
          <p:nvPr/>
        </p:nvSpPr>
        <p:spPr>
          <a:xfrm>
            <a:off x="3195359" y="1573006"/>
            <a:ext cx="1173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Precession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FCE3E6-630C-052C-E63C-5E3D79848A0C}"/>
              </a:ext>
            </a:extLst>
          </p:cNvPr>
          <p:cNvSpPr txBox="1"/>
          <p:nvPr/>
        </p:nvSpPr>
        <p:spPr>
          <a:xfrm>
            <a:off x="5133835" y="1573006"/>
            <a:ext cx="1924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Radiation–reaction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EF59E8-8A9E-C1E6-6587-5AD67846F241}"/>
              </a:ext>
            </a:extLst>
          </p:cNvPr>
          <p:cNvSpPr txBox="1"/>
          <p:nvPr/>
        </p:nvSpPr>
        <p:spPr>
          <a:xfrm>
            <a:off x="7874974" y="-3609"/>
            <a:ext cx="4317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*PN, quasi-circular,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inspiral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-only waveforms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EE5B16A-35C5-195F-E7F1-8BA4A9BDEC53}"/>
              </a:ext>
            </a:extLst>
          </p:cNvPr>
          <p:cNvSpPr/>
          <p:nvPr/>
        </p:nvSpPr>
        <p:spPr>
          <a:xfrm>
            <a:off x="1779374" y="3731740"/>
            <a:ext cx="988540" cy="308919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37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BCF0E-F8E4-B737-F521-CC583F9F7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91;p54">
            <a:extLst>
              <a:ext uri="{FF2B5EF4-FFF2-40B4-BE49-F238E27FC236}">
                <a16:creationId xmlns:a16="http://schemas.microsoft.com/office/drawing/2014/main" id="{564689B8-A06D-7294-5598-6A39BF36DB0C}"/>
              </a:ext>
            </a:extLst>
          </p:cNvPr>
          <p:cNvSpPr txBox="1">
            <a:spLocks/>
          </p:cNvSpPr>
          <p:nvPr/>
        </p:nvSpPr>
        <p:spPr>
          <a:xfrm>
            <a:off x="960000" y="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BM Plex Sans KR SemiBold"/>
              <a:buNone/>
              <a:defRPr sz="4533" b="0" i="0" u="none" strike="noStrike" cap="none">
                <a:solidFill>
                  <a:schemeClr val="dk1"/>
                </a:solidFill>
                <a:latin typeface="IBM Plex Sans KR SemiBold"/>
                <a:ea typeface="IBM Plex Sans KR SemiBold"/>
                <a:cs typeface="IBM Plex Sans KR SemiBold"/>
                <a:sym typeface="IBM Plex Sans KR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IBM Plex Sans KR SemiBold"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IBM Plex Sans KR SemiBold"/>
              </a:rPr>
              <a:t>SNR (NP) for LIGO at z = 0.3 </a:t>
            </a:r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D34EB9DA-02FA-9204-16A1-55B7768F3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222" y="6461729"/>
            <a:ext cx="462194" cy="2034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DACDF-E1A9-A04C-A5FF-FC2443684BF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2AB2C2A9-A4A6-0DA0-D298-93D26A62C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0023" y="6352859"/>
            <a:ext cx="5185491" cy="365182"/>
          </a:xfrm>
        </p:spPr>
        <p:txBody>
          <a:bodyPr numCol="2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Tamanjyot Singh @ APS Global Physics Summit 2025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0E696AED-A0FD-578A-B24D-379827A4868B}"/>
              </a:ext>
            </a:extLst>
          </p:cNvPr>
          <p:cNvSpPr txBox="1">
            <a:spLocks/>
          </p:cNvSpPr>
          <p:nvPr/>
        </p:nvSpPr>
        <p:spPr>
          <a:xfrm>
            <a:off x="8516040" y="6352859"/>
            <a:ext cx="1784732" cy="365182"/>
          </a:xfrm>
          <a:prstGeom prst="rect">
            <a:avLst/>
          </a:prstGeom>
        </p:spPr>
        <p:txBody>
          <a:bodyPr vert="horz" lIns="91440" tIns="45720" rIns="0" bIns="45720" numCol="2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03/18/2025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AD646F-CE4A-CBF7-3446-60216B637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843" y="858795"/>
            <a:ext cx="6785342" cy="51404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AF12FB1-E4C8-BF13-E901-7FDEBFC5071E}"/>
                  </a:ext>
                </a:extLst>
              </p:cNvPr>
              <p:cNvSpPr txBox="1"/>
              <p:nvPr/>
            </p:nvSpPr>
            <p:spPr>
              <a:xfrm>
                <a:off x="960000" y="2001795"/>
                <a:ext cx="182027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/4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AF12FB1-E4C8-BF13-E901-7FDEBFC507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000" y="2001795"/>
                <a:ext cx="1820270" cy="646331"/>
              </a:xfrm>
              <a:prstGeom prst="rect">
                <a:avLst/>
              </a:prstGeom>
              <a:blipFill>
                <a:blip r:embed="rId3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6237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D908633-05BB-EF68-E141-CE38F5454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042" y="974479"/>
            <a:ext cx="5658514" cy="4246304"/>
          </a:xfrm>
          <a:prstGeom prst="rect">
            <a:avLst/>
          </a:prstGeom>
        </p:spPr>
      </p:pic>
      <p:sp>
        <p:nvSpPr>
          <p:cNvPr id="7" name="Google Shape;591;p54">
            <a:extLst>
              <a:ext uri="{FF2B5EF4-FFF2-40B4-BE49-F238E27FC236}">
                <a16:creationId xmlns:a16="http://schemas.microsoft.com/office/drawing/2014/main" id="{1D3A4AB7-3189-B209-5FC2-76480FBC1ECD}"/>
              </a:ext>
            </a:extLst>
          </p:cNvPr>
          <p:cNvSpPr txBox="1">
            <a:spLocks/>
          </p:cNvSpPr>
          <p:nvPr/>
        </p:nvSpPr>
        <p:spPr>
          <a:xfrm>
            <a:off x="960000" y="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BM Plex Sans KR SemiBold"/>
              <a:buNone/>
              <a:defRPr sz="4533" b="0" i="0" u="none" strike="noStrike" cap="none">
                <a:solidFill>
                  <a:schemeClr val="dk1"/>
                </a:solidFill>
                <a:latin typeface="IBM Plex Sans KR SemiBold"/>
                <a:ea typeface="IBM Plex Sans KR SemiBold"/>
                <a:cs typeface="IBM Plex Sans KR SemiBold"/>
                <a:sym typeface="IBM Plex Sans KR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IBM Plex Sans KR SemiBold"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IBM Plex Sans KR SemiBold"/>
              </a:rPr>
              <a:t>L spiraling out as binary merges</a:t>
            </a:r>
          </a:p>
        </p:txBody>
      </p:sp>
      <p:pic>
        <p:nvPicPr>
          <p:cNvPr id="9" name="Picture 8" descr="A diagram of 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6DFE018F-7E36-AC89-90B2-34FBEB43F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753" y="763600"/>
            <a:ext cx="2743199" cy="5031144"/>
          </a:xfrm>
          <a:prstGeom prst="rect">
            <a:avLst/>
          </a:prstGeom>
        </p:spPr>
      </p:pic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D04601E7-1FF1-BB90-E7EB-3D7E3822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222" y="6461729"/>
            <a:ext cx="462194" cy="2034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DACDF-E1A9-A04C-A5FF-FC2443684BF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DD537A-00EE-4C11-64CC-B8871C254A0A}"/>
              </a:ext>
            </a:extLst>
          </p:cNvPr>
          <p:cNvSpPr txBox="1"/>
          <p:nvPr/>
        </p:nvSpPr>
        <p:spPr>
          <a:xfrm>
            <a:off x="9006417" y="4675535"/>
            <a:ext cx="14859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Apostolatos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(1994)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40ED06-1513-3E71-202E-D8DAC5776838}"/>
              </a:ext>
            </a:extLst>
          </p:cNvPr>
          <p:cNvSpPr txBox="1"/>
          <p:nvPr/>
        </p:nvSpPr>
        <p:spPr>
          <a:xfrm>
            <a:off x="5352309" y="4957215"/>
            <a:ext cx="14873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TS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(in prep)</a:t>
            </a:r>
            <a:endParaRPr lang="en-IN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7E1DDE-C6E2-F257-96E7-F51AFDDAC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0023" y="6352859"/>
            <a:ext cx="5185491" cy="365182"/>
          </a:xfrm>
        </p:spPr>
        <p:txBody>
          <a:bodyPr numCol="2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Tamanjyot Singh @ APS Global Physics Summit 2025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C13C7E61-841F-97D3-0D15-47008A3D7CB1}"/>
              </a:ext>
            </a:extLst>
          </p:cNvPr>
          <p:cNvSpPr txBox="1">
            <a:spLocks/>
          </p:cNvSpPr>
          <p:nvPr/>
        </p:nvSpPr>
        <p:spPr>
          <a:xfrm>
            <a:off x="8516040" y="6352859"/>
            <a:ext cx="1784732" cy="365182"/>
          </a:xfrm>
          <a:prstGeom prst="rect">
            <a:avLst/>
          </a:prstGeom>
        </p:spPr>
        <p:txBody>
          <a:bodyPr vert="horz" lIns="91440" tIns="45720" rIns="0" bIns="45720" numCol="2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03/18/2025</a:t>
            </a:r>
          </a:p>
        </p:txBody>
      </p:sp>
    </p:spTree>
    <p:extLst>
      <p:ext uri="{BB962C8B-B14F-4D97-AF65-F5344CB8AC3E}">
        <p14:creationId xmlns:p14="http://schemas.microsoft.com/office/powerpoint/2010/main" val="462060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91;p54">
            <a:extLst>
              <a:ext uri="{FF2B5EF4-FFF2-40B4-BE49-F238E27FC236}">
                <a16:creationId xmlns:a16="http://schemas.microsoft.com/office/drawing/2014/main" id="{1D3A4AB7-3189-B209-5FC2-76480FBC1ECD}"/>
              </a:ext>
            </a:extLst>
          </p:cNvPr>
          <p:cNvSpPr txBox="1">
            <a:spLocks/>
          </p:cNvSpPr>
          <p:nvPr/>
        </p:nvSpPr>
        <p:spPr>
          <a:xfrm>
            <a:off x="960000" y="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BM Plex Sans KR SemiBold"/>
              <a:buNone/>
              <a:defRPr sz="4533" b="0" i="0" u="none" strike="noStrike" cap="none">
                <a:solidFill>
                  <a:schemeClr val="dk1"/>
                </a:solidFill>
                <a:latin typeface="IBM Plex Sans KR SemiBold"/>
                <a:ea typeface="IBM Plex Sans KR SemiBold"/>
                <a:cs typeface="IBM Plex Sans KR SemiBold"/>
                <a:sym typeface="IBM Plex Sans KR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IBM Plex Sans KR SemiBold"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IBM Plex Sans KR SemiBold"/>
              </a:rPr>
              <a:t>Dimensionless precession parameters – with nutation</a:t>
            </a:r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D04601E7-1FF1-BB90-E7EB-3D7E3822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222" y="6461729"/>
            <a:ext cx="462194" cy="2034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DACDF-E1A9-A04C-A5FF-FC2443684BF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F81E477-6D3D-1C89-9DE7-A6C11C6B86D2}"/>
                  </a:ext>
                </a:extLst>
              </p:cNvPr>
              <p:cNvSpPr txBox="1"/>
              <p:nvPr/>
            </p:nvSpPr>
            <p:spPr>
              <a:xfrm>
                <a:off x="1800990" y="1128740"/>
                <a:ext cx="3756861" cy="854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l-GR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-GR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sz="2400" i="1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⟨"/>
                          <m:endChr m:val="⟩"/>
                          <m:ctrlPr>
                            <a:rPr lang="el-GR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l-GR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𝐿𝐽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(4</m:t>
                      </m:r>
                      <m:r>
                        <a:rPr lang="el-GR" sz="2400" i="1" smtClean="0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l-GR" sz="2400" i="1" smtClean="0"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l-GR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l-GR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l-GR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l-GR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𝑐𝑢𝑡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−1/3</m:t>
                          </m:r>
                        </m:sup>
                      </m:sSup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F81E477-6D3D-1C89-9DE7-A6C11C6B8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990" y="1128740"/>
                <a:ext cx="3756861" cy="854721"/>
              </a:xfrm>
              <a:prstGeom prst="rect">
                <a:avLst/>
              </a:prstGeom>
              <a:blipFill>
                <a:blip r:embed="rId2"/>
                <a:stretch>
                  <a:fillRect l="-1347" t="-2941" r="-5387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14DB29E-8D81-5064-4ED5-B5174C2DFCA4}"/>
                  </a:ext>
                </a:extLst>
              </p:cNvPr>
              <p:cNvSpPr txBox="1"/>
              <p:nvPr/>
            </p:nvSpPr>
            <p:spPr>
              <a:xfrm>
                <a:off x="6634151" y="1128740"/>
                <a:ext cx="3862211" cy="8862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l-GR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el-GR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l-GR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𝐿𝐽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𝐻𝑧</m:t>
                          </m:r>
                        </m:den>
                      </m:f>
                      <m:r>
                        <a:rPr lang="el-GR" sz="240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l-GR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l-GR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l-GR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l-GR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⨀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p>
                        <m:sSupPr>
                          <m:ctrlPr>
                            <a:rPr lang="el-GR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l-GR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l-GR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l-GR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𝑐𝑢𝑡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−5/3</m:t>
                          </m:r>
                        </m:sup>
                      </m:sSup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14DB29E-8D81-5064-4ED5-B5174C2DF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4151" y="1128740"/>
                <a:ext cx="3862211" cy="886205"/>
              </a:xfrm>
              <a:prstGeom prst="rect">
                <a:avLst/>
              </a:prstGeom>
              <a:blipFill>
                <a:blip r:embed="rId3"/>
                <a:stretch>
                  <a:fillRect l="-1311" t="-2817" r="-5246" b="-1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859FB05-56B9-8A62-A60D-02FAD814879D}"/>
                  </a:ext>
                </a:extLst>
              </p:cNvPr>
              <p:cNvSpPr txBox="1"/>
              <p:nvPr/>
            </p:nvSpPr>
            <p:spPr>
              <a:xfrm>
                <a:off x="1728855" y="2626427"/>
                <a:ext cx="3901132" cy="854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l-GR" sz="24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-GR" sz="24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l-GR" sz="24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sz="2400" i="1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l-G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l-G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𝐿𝐽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(4</m:t>
                      </m:r>
                      <m:r>
                        <a:rPr lang="el-GR" sz="2400" i="1" smtClean="0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l-GR" sz="2400" i="1" smtClean="0"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l-GR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l-GR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l-GR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l-GR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𝑐𝑢𝑡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−1/3</m:t>
                          </m:r>
                        </m:sup>
                      </m:sSup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859FB05-56B9-8A62-A60D-02FAD81487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8855" y="2626427"/>
                <a:ext cx="3901132" cy="854721"/>
              </a:xfrm>
              <a:prstGeom prst="rect">
                <a:avLst/>
              </a:prstGeom>
              <a:blipFill>
                <a:blip r:embed="rId4"/>
                <a:stretch>
                  <a:fillRect l="-1299" t="-2899" r="-5195" b="-14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DD29194-59FB-20AA-2206-B59F2B5D5FD6}"/>
                  </a:ext>
                </a:extLst>
              </p:cNvPr>
              <p:cNvSpPr txBox="1"/>
              <p:nvPr/>
            </p:nvSpPr>
            <p:spPr>
              <a:xfrm>
                <a:off x="4073523" y="3956850"/>
                <a:ext cx="4044953" cy="8862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l-GR" sz="24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-GR" sz="24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m:rPr>
                              <m:sty m:val="p"/>
                            </m:rPr>
                            <a:rPr lang="el-GR" sz="24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m:rPr>
                                  <m:sty m:val="p"/>
                                </m:rPr>
                                <a:rPr lang="el-GR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𝐿𝐽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𝐻𝑧</m:t>
                          </m:r>
                        </m:den>
                      </m:f>
                      <m:r>
                        <a:rPr lang="el-GR" sz="240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l-GR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l-GR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l-GR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l-GR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⨀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p>
                        <m:sSupPr>
                          <m:ctrlPr>
                            <a:rPr lang="el-GR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l-GR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l-GR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l-GR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𝑐𝑢𝑡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−5/3</m:t>
                          </m:r>
                        </m:sup>
                      </m:sSup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DD29194-59FB-20AA-2206-B59F2B5D5F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523" y="3956850"/>
                <a:ext cx="4044953" cy="886205"/>
              </a:xfrm>
              <a:prstGeom prst="rect">
                <a:avLst/>
              </a:prstGeom>
              <a:blipFill>
                <a:blip r:embed="rId5"/>
                <a:stretch>
                  <a:fillRect l="-1250" t="-2817" r="-5000" b="-9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DB15D7-7D0C-744B-425F-C6D8F9CE091A}"/>
                  </a:ext>
                </a:extLst>
              </p:cNvPr>
              <p:cNvSpPr txBox="1"/>
              <p:nvPr/>
            </p:nvSpPr>
            <p:spPr>
              <a:xfrm>
                <a:off x="6634150" y="2542795"/>
                <a:ext cx="3862211" cy="8862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l-GR" sz="24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-GR" sz="24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𝐻𝑧</m:t>
                          </m:r>
                        </m:den>
                      </m:f>
                      <m:r>
                        <a:rPr lang="el-GR" sz="240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l-GR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l-GR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l-GR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l-GR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⨀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p>
                        <m:sSupPr>
                          <m:ctrlPr>
                            <a:rPr lang="el-GR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l-GR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l-GR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l-GR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𝑐𝑢𝑡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−5/3</m:t>
                          </m:r>
                        </m:sup>
                      </m:sSup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DB15D7-7D0C-744B-425F-C6D8F9CE09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4150" y="2542795"/>
                <a:ext cx="3862211" cy="886205"/>
              </a:xfrm>
              <a:prstGeom prst="rect">
                <a:avLst/>
              </a:prstGeom>
              <a:blipFill>
                <a:blip r:embed="rId6"/>
                <a:stretch>
                  <a:fillRect l="-984" t="-2817" r="-5574" b="-9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15B20730-22F0-246E-1BB0-16EBC81A3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0023" y="6352859"/>
            <a:ext cx="5185491" cy="365182"/>
          </a:xfrm>
        </p:spPr>
        <p:txBody>
          <a:bodyPr numCol="2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Tamanjyot Singh @ APS Global Physics Summit 2025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2DC3E94F-B9ED-5DF9-1D5D-2281EDAC258B}"/>
              </a:ext>
            </a:extLst>
          </p:cNvPr>
          <p:cNvSpPr txBox="1">
            <a:spLocks/>
          </p:cNvSpPr>
          <p:nvPr/>
        </p:nvSpPr>
        <p:spPr>
          <a:xfrm>
            <a:off x="8516040" y="6352859"/>
            <a:ext cx="1784732" cy="365182"/>
          </a:xfrm>
          <a:prstGeom prst="rect">
            <a:avLst/>
          </a:prstGeom>
        </p:spPr>
        <p:txBody>
          <a:bodyPr vert="horz" lIns="91440" tIns="45720" rIns="0" bIns="45720" numCol="2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03/18/2025</a:t>
            </a:r>
          </a:p>
        </p:txBody>
      </p:sp>
    </p:spTree>
    <p:extLst>
      <p:ext uri="{BB962C8B-B14F-4D97-AF65-F5344CB8AC3E}">
        <p14:creationId xmlns:p14="http://schemas.microsoft.com/office/powerpoint/2010/main" val="2848591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BA85C-E874-10CE-F4EB-C37ECA4D5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a line&#10;&#10;AI-generated content may be incorrect.">
            <a:extLst>
              <a:ext uri="{FF2B5EF4-FFF2-40B4-BE49-F238E27FC236}">
                <a16:creationId xmlns:a16="http://schemas.microsoft.com/office/drawing/2014/main" id="{FCB54A42-CAC8-1421-33C2-E41CF66B8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919" y="1485315"/>
            <a:ext cx="9624674" cy="32082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7AB9BA5D-7F34-7F81-52E3-91072C12209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09"/>
                <a:ext cx="10515600" cy="1157575"/>
              </a:xfrm>
            </p:spPr>
            <p:txBody>
              <a:bodyPr/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Modulation </a:t>
                </a:r>
                <a:r>
                  <a:rPr lang="en-US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RP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3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l-GR" sz="3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𝜴</m:t>
                        </m:r>
                      </m:e>
                    </m:acc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7AB9BA5D-7F34-7F81-52E3-91072C1220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09"/>
                <a:ext cx="10515600" cy="1157575"/>
              </a:xfrm>
              <a:blipFill>
                <a:blip r:embed="rId4"/>
                <a:stretch>
                  <a:fillRect l="-1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EAC29E47-9E70-D134-C3CA-BECB2C2FD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222" y="6461729"/>
            <a:ext cx="462194" cy="2034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DACDF-E1A9-A04C-A5FF-FC2443684BF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C87226-A8D0-E0EC-6B65-3E600FA78DBE}"/>
              </a:ext>
            </a:extLst>
          </p:cNvPr>
          <p:cNvSpPr txBox="1"/>
          <p:nvPr/>
        </p:nvSpPr>
        <p:spPr>
          <a:xfrm>
            <a:off x="11465013" y="1138618"/>
            <a:ext cx="736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Edge-on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BAD41A-1273-5376-0996-3CA1F7C2C018}"/>
              </a:ext>
            </a:extLst>
          </p:cNvPr>
          <p:cNvSpPr txBox="1"/>
          <p:nvPr/>
        </p:nvSpPr>
        <p:spPr>
          <a:xfrm>
            <a:off x="3735667" y="4655331"/>
            <a:ext cx="93863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Motion of L	    Fractional change in amplitude       Phase difference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F8D5A824-8209-CC0E-0E99-1F5D01777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0023" y="6352859"/>
            <a:ext cx="5185491" cy="365182"/>
          </a:xfrm>
        </p:spPr>
        <p:txBody>
          <a:bodyPr numCol="2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Tamanjyot Singh @ APS Global Physics Summit 2025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71973CEE-013E-F936-3B2F-017A3E352961}"/>
              </a:ext>
            </a:extLst>
          </p:cNvPr>
          <p:cNvSpPr txBox="1">
            <a:spLocks/>
          </p:cNvSpPr>
          <p:nvPr/>
        </p:nvSpPr>
        <p:spPr>
          <a:xfrm>
            <a:off x="8516040" y="6352859"/>
            <a:ext cx="1784732" cy="365182"/>
          </a:xfrm>
          <a:prstGeom prst="rect">
            <a:avLst/>
          </a:prstGeom>
        </p:spPr>
        <p:txBody>
          <a:bodyPr vert="horz" lIns="91440" tIns="45720" rIns="0" bIns="45720" numCol="2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03/18/2025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B3DE20-3D22-7827-C756-7F4ED73A25A1}"/>
              </a:ext>
            </a:extLst>
          </p:cNvPr>
          <p:cNvSpPr txBox="1"/>
          <p:nvPr/>
        </p:nvSpPr>
        <p:spPr>
          <a:xfrm>
            <a:off x="11239453" y="4404706"/>
            <a:ext cx="11223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TS+ (in prep)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6">
                <a:extLst>
                  <a:ext uri="{FF2B5EF4-FFF2-40B4-BE49-F238E27FC236}">
                    <a16:creationId xmlns:a16="http://schemas.microsoft.com/office/drawing/2014/main" id="{0263254B-C943-BD4B-C881-3968AE0AD6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5361557"/>
                <a:ext cx="9853875" cy="53168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None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Precession: 		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Amplitude of modulations 		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l-GR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𝜴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Frequency of modulations</a:t>
                </a:r>
              </a:p>
            </p:txBody>
          </p:sp>
        </mc:Choice>
        <mc:Fallback xmlns="">
          <p:sp>
            <p:nvSpPr>
              <p:cNvPr id="12" name="Content Placeholder 6">
                <a:extLst>
                  <a:ext uri="{FF2B5EF4-FFF2-40B4-BE49-F238E27FC236}">
                    <a16:creationId xmlns:a16="http://schemas.microsoft.com/office/drawing/2014/main" id="{0263254B-C943-BD4B-C881-3968AE0AD6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361557"/>
                <a:ext cx="9853875" cy="531686"/>
              </a:xfrm>
              <a:prstGeom prst="rect">
                <a:avLst/>
              </a:prstGeom>
              <a:blipFill>
                <a:blip r:embed="rId5"/>
                <a:stretch>
                  <a:fillRect l="-773" t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2108111F-ED5F-8EEB-A4A2-ECD36CF6C3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69844" y="1598375"/>
            <a:ext cx="3351238" cy="29231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F71C0F5-49D7-6B0D-82C9-A16EE52C459A}"/>
                  </a:ext>
                </a:extLst>
              </p:cNvPr>
              <p:cNvSpPr txBox="1"/>
              <p:nvPr/>
            </p:nvSpPr>
            <p:spPr>
              <a:xfrm>
                <a:off x="3110686" y="1605825"/>
                <a:ext cx="1489551" cy="3803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l-GR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5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F71C0F5-49D7-6B0D-82C9-A16EE52C45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686" y="1605825"/>
                <a:ext cx="1489551" cy="380361"/>
              </a:xfrm>
              <a:prstGeom prst="rect">
                <a:avLst/>
              </a:prstGeom>
              <a:blipFill>
                <a:blip r:embed="rId7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6505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755231-2F73-6249-AD23-58B2E19E4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09"/>
            <a:ext cx="10515600" cy="115757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GW Emission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4D41D22-A958-6645-A7C2-D08416C005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6049" y="4624772"/>
            <a:ext cx="8319991" cy="158036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GWs emitted by merging (stellar-mass) compact objects are observed by LIGO-Virgo-KAGRA (LVK).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GWs pass through interferometers, they stretch and squeeze spacetime.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LVK network has observed ~90 GW signals in 3 runs (</a:t>
            </a:r>
            <a:r>
              <a:rPr 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+199 in O4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A6FE3C5D-257C-12E8-39F6-EB1E39C81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222" y="6461729"/>
            <a:ext cx="462194" cy="2034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DACDF-E1A9-A04C-A5FF-FC2443684BF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074" name="Picture 2" descr="The Nobel Prize in Physics 2017 - Kungl. Vetenskapsakademien">
            <a:extLst>
              <a:ext uri="{FF2B5EF4-FFF2-40B4-BE49-F238E27FC236}">
                <a16:creationId xmlns:a16="http://schemas.microsoft.com/office/drawing/2014/main" id="{A3C9A67D-4BD1-8C89-CF9B-A46AE9026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" y="966175"/>
            <a:ext cx="7201203" cy="327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592DE4-2CEB-7FB4-7301-859149616B62}"/>
              </a:ext>
            </a:extLst>
          </p:cNvPr>
          <p:cNvSpPr txBox="1"/>
          <p:nvPr/>
        </p:nvSpPr>
        <p:spPr>
          <a:xfrm>
            <a:off x="5371465" y="4223406"/>
            <a:ext cx="19520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Illustration: Johan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Jarnestad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0F161053-E9CF-0D7D-3C41-E512B87DC8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872" b="31389"/>
          <a:stretch/>
        </p:blipFill>
        <p:spPr>
          <a:xfrm>
            <a:off x="7201203" y="397760"/>
            <a:ext cx="4982782" cy="3665475"/>
          </a:xfrm>
          <a:prstGeom prst="rect">
            <a:avLst/>
          </a:prstGeom>
        </p:spPr>
      </p:pic>
      <p:pic>
        <p:nvPicPr>
          <p:cNvPr id="11" name="Picture 10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C38FCCB9-795D-3D61-5C35-2636C80329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27" t="89076" r="7934" b="709"/>
          <a:stretch/>
        </p:blipFill>
        <p:spPr>
          <a:xfrm>
            <a:off x="7353603" y="3929445"/>
            <a:ext cx="4729137" cy="5456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C1FD00-7041-4D53-FCC9-0A460BB681AC}"/>
              </a:ext>
            </a:extLst>
          </p:cNvPr>
          <p:cNvSpPr txBox="1"/>
          <p:nvPr/>
        </p:nvSpPr>
        <p:spPr>
          <a:xfrm>
            <a:off x="10777604" y="4174776"/>
            <a:ext cx="11523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Abbott+ (2016)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 descr="A black dots in a circle&#10;&#10;Description automatically generated with medium confidence">
            <a:extLst>
              <a:ext uri="{FF2B5EF4-FFF2-40B4-BE49-F238E27FC236}">
                <a16:creationId xmlns:a16="http://schemas.microsoft.com/office/drawing/2014/main" id="{DF18F289-7741-0DFD-CB17-162812BC3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9089" y="4526245"/>
            <a:ext cx="3225119" cy="1548057"/>
          </a:xfrm>
          <a:prstGeom prst="rect">
            <a:avLst/>
          </a:prstGeom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CE4DEACB-52B4-BD68-EC9E-AE79D983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0023" y="6352859"/>
            <a:ext cx="5185491" cy="365182"/>
          </a:xfrm>
        </p:spPr>
        <p:txBody>
          <a:bodyPr numCol="2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Tamanjyot Singh @ APS Global Physics Summit 2025</a:t>
            </a: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D37750AE-BE01-E02D-E497-BCD7CB2C474D}"/>
              </a:ext>
            </a:extLst>
          </p:cNvPr>
          <p:cNvSpPr txBox="1">
            <a:spLocks/>
          </p:cNvSpPr>
          <p:nvPr/>
        </p:nvSpPr>
        <p:spPr>
          <a:xfrm>
            <a:off x="8516040" y="6352859"/>
            <a:ext cx="1784732" cy="365182"/>
          </a:xfrm>
          <a:prstGeom prst="rect">
            <a:avLst/>
          </a:prstGeom>
        </p:spPr>
        <p:txBody>
          <a:bodyPr vert="horz" lIns="91440" tIns="45720" rIns="0" bIns="45720" numCol="2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03/18/2025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3C9875-B36C-098B-B12F-8B3821541C0E}"/>
              </a:ext>
            </a:extLst>
          </p:cNvPr>
          <p:cNvSpPr txBox="1"/>
          <p:nvPr/>
        </p:nvSpPr>
        <p:spPr>
          <a:xfrm>
            <a:off x="11248222" y="5882146"/>
            <a:ext cx="9357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Wikipedia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44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FCD37-357E-C584-66DC-64E5DE025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EA8AA7F-23B6-F303-B49F-A2D4770E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09"/>
            <a:ext cx="10515600" cy="115757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 of parameters - maximal spins (q)</a:t>
            </a:r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8F1366FA-3595-386E-D011-0278C97AC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222" y="6461729"/>
            <a:ext cx="462194" cy="2034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DACDF-E1A9-A04C-A5FF-FC2443684BF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CA652506-9F95-06AE-4E3D-697D3915B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0023" y="6352859"/>
            <a:ext cx="5185491" cy="365182"/>
          </a:xfrm>
        </p:spPr>
        <p:txBody>
          <a:bodyPr numCol="2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Tamanjyot Singh @ APS Global Physics Summit 2025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BC960926-3933-38E7-3EE7-54886ECA1D35}"/>
              </a:ext>
            </a:extLst>
          </p:cNvPr>
          <p:cNvSpPr txBox="1">
            <a:spLocks/>
          </p:cNvSpPr>
          <p:nvPr/>
        </p:nvSpPr>
        <p:spPr>
          <a:xfrm>
            <a:off x="8516040" y="6352859"/>
            <a:ext cx="1784732" cy="365182"/>
          </a:xfrm>
          <a:prstGeom prst="rect">
            <a:avLst/>
          </a:prstGeom>
        </p:spPr>
        <p:txBody>
          <a:bodyPr vert="horz" lIns="91440" tIns="45720" rIns="0" bIns="45720" numCol="2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03/18/2025</a:t>
            </a:r>
          </a:p>
        </p:txBody>
      </p:sp>
      <p:pic>
        <p:nvPicPr>
          <p:cNvPr id="2" name="Picture 1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25EB0ED5-95D1-5BC9-0B1B-A0F3118D1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76" y="1499759"/>
            <a:ext cx="11229448" cy="3558016"/>
          </a:xfrm>
          <a:prstGeom prst="rect">
            <a:avLst/>
          </a:prstGeom>
        </p:spPr>
      </p:pic>
      <p:pic>
        <p:nvPicPr>
          <p:cNvPr id="5" name="Picture 4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5BAA6548-47E0-5220-A28C-74FF014423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" b="83924"/>
          <a:stretch/>
        </p:blipFill>
        <p:spPr>
          <a:xfrm>
            <a:off x="481276" y="2997279"/>
            <a:ext cx="11229448" cy="571929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E5DDBAA-AA16-E818-48AE-F777921A378E}"/>
              </a:ext>
            </a:extLst>
          </p:cNvPr>
          <p:cNvSpPr/>
          <p:nvPr/>
        </p:nvSpPr>
        <p:spPr>
          <a:xfrm>
            <a:off x="568412" y="3534031"/>
            <a:ext cx="11034584" cy="469557"/>
          </a:xfrm>
          <a:prstGeom prst="roundRect">
            <a:avLst/>
          </a:prstGeom>
          <a:solidFill>
            <a:srgbClr val="00000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39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C9C5F-C893-1F1B-6D00-4800A7A03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recessionDiagram3D">
            <a:hlinkClick r:id="" action="ppaction://media"/>
            <a:extLst>
              <a:ext uri="{FF2B5EF4-FFF2-40B4-BE49-F238E27FC236}">
                <a16:creationId xmlns:a16="http://schemas.microsoft.com/office/drawing/2014/main" id="{E643F204-33FE-A5CF-0E02-B7034D483AE5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38935"/>
            <a:ext cx="6426540" cy="3612206"/>
          </a:xfrm>
        </p:spPr>
      </p:pic>
      <p:pic>
        <p:nvPicPr>
          <p:cNvPr id="8" name="NutationDiagram3D">
            <a:hlinkClick r:id="" action="ppaction://media"/>
            <a:extLst>
              <a:ext uri="{FF2B5EF4-FFF2-40B4-BE49-F238E27FC236}">
                <a16:creationId xmlns:a16="http://schemas.microsoft.com/office/drawing/2014/main" id="{91932B74-4E92-4EBA-0970-E614E37C3D6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65460" y="239034"/>
            <a:ext cx="6426540" cy="3612107"/>
          </a:xfrm>
          <a:prstGeom prst="rect">
            <a:avLst/>
          </a:prstGeo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4D7D5B02-F4A5-CF7F-D52A-AD9F32833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0023" y="6352859"/>
            <a:ext cx="5185491" cy="365182"/>
          </a:xfrm>
        </p:spPr>
        <p:txBody>
          <a:bodyPr numCol="2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Tamanjyot Singh @ APS Global Physics Summit 2025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89AB6555-782E-56D9-0F12-EC9874ED7357}"/>
              </a:ext>
            </a:extLst>
          </p:cNvPr>
          <p:cNvSpPr txBox="1">
            <a:spLocks/>
          </p:cNvSpPr>
          <p:nvPr/>
        </p:nvSpPr>
        <p:spPr>
          <a:xfrm>
            <a:off x="8516040" y="6352859"/>
            <a:ext cx="1784732" cy="365182"/>
          </a:xfrm>
          <a:prstGeom prst="rect">
            <a:avLst/>
          </a:prstGeom>
        </p:spPr>
        <p:txBody>
          <a:bodyPr vert="horz" lIns="91440" tIns="45720" rIns="0" bIns="45720" numCol="2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03/18/2025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563CEC-090F-3F2E-43BA-7D1A45241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222" y="6461729"/>
            <a:ext cx="462194" cy="2034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DACDF-E1A9-A04C-A5FF-FC2443684BF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C36A9EB4-AB50-F078-957C-1392AD6A19E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27992215"/>
                  </p:ext>
                </p:extLst>
              </p:nvPr>
            </p:nvGraphicFramePr>
            <p:xfrm>
              <a:off x="3073106" y="4560693"/>
              <a:ext cx="6045788" cy="82685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314912">
                      <a:extLst>
                        <a:ext uri="{9D8B030D-6E8A-4147-A177-3AD203B41FA5}">
                          <a16:colId xmlns:a16="http://schemas.microsoft.com/office/drawing/2014/main" val="3697358030"/>
                        </a:ext>
                      </a:extLst>
                    </a:gridCol>
                    <a:gridCol w="519016">
                      <a:extLst>
                        <a:ext uri="{9D8B030D-6E8A-4147-A177-3AD203B41FA5}">
                          <a16:colId xmlns:a16="http://schemas.microsoft.com/office/drawing/2014/main" val="1476366217"/>
                        </a:ext>
                      </a:extLst>
                    </a:gridCol>
                    <a:gridCol w="494270">
                      <a:extLst>
                        <a:ext uri="{9D8B030D-6E8A-4147-A177-3AD203B41FA5}">
                          <a16:colId xmlns:a16="http://schemas.microsoft.com/office/drawing/2014/main" val="2757020986"/>
                        </a:ext>
                      </a:extLst>
                    </a:gridCol>
                    <a:gridCol w="593125">
                      <a:extLst>
                        <a:ext uri="{9D8B030D-6E8A-4147-A177-3AD203B41FA5}">
                          <a16:colId xmlns:a16="http://schemas.microsoft.com/office/drawing/2014/main" val="835928750"/>
                        </a:ext>
                      </a:extLst>
                    </a:gridCol>
                    <a:gridCol w="543697">
                      <a:extLst>
                        <a:ext uri="{9D8B030D-6E8A-4147-A177-3AD203B41FA5}">
                          <a16:colId xmlns:a16="http://schemas.microsoft.com/office/drawing/2014/main" val="3156187996"/>
                        </a:ext>
                      </a:extLst>
                    </a:gridCol>
                    <a:gridCol w="580768">
                      <a:extLst>
                        <a:ext uri="{9D8B030D-6E8A-4147-A177-3AD203B41FA5}">
                          <a16:colId xmlns:a16="http://schemas.microsoft.com/office/drawing/2014/main" val="1902728757"/>
                        </a:ext>
                      </a:extLst>
                    </a:gridCol>
                  </a:tblGrid>
                  <a:tr h="43143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 = 0.6,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𝝌</m:t>
                                  </m:r>
                                </m:e>
                                <m:sub>
                                  <m:r>
                                    <a:rPr lang="en-US" sz="18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18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𝝌</m:t>
                                  </m:r>
                                </m:e>
                                <m:sub>
                                  <m:r>
                                    <a:rPr lang="en-US" sz="18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oMath>
                          </a14:m>
                          <a:r>
                            <a:rPr lang="en-US" sz="1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Isotropic</a:t>
                          </a:r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𝜽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1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𝛀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1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∆</m:t>
                                    </m:r>
                                    <m:r>
                                      <a:rPr lang="en-US" sz="18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𝜽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1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∆</m:t>
                                    </m:r>
                                    <m:r>
                                      <a:rPr lang="en-US" sz="18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𝛀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1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̃"/>
                                    <m:ctrlPr>
                                      <a:rPr lang="en-US" sz="18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𝝎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1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4413514"/>
                      </a:ext>
                    </a:extLst>
                  </a:tr>
                  <a:tr h="3954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</a:t>
                          </a:r>
                          <a:r>
                            <a:rPr lang="en-US" sz="1800" b="1" baseline="30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</a:t>
                          </a:r>
                          <a:r>
                            <a:rPr lang="en-US" sz="1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percentile</a:t>
                          </a:r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solidFill>
                                <a:srgbClr val="0070C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solidFill>
                                <a:srgbClr val="0070C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36234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C36A9EB4-AB50-F078-957C-1392AD6A19E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27992215"/>
                  </p:ext>
                </p:extLst>
              </p:nvPr>
            </p:nvGraphicFramePr>
            <p:xfrm>
              <a:off x="3073106" y="4560693"/>
              <a:ext cx="6045788" cy="82685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314912">
                      <a:extLst>
                        <a:ext uri="{9D8B030D-6E8A-4147-A177-3AD203B41FA5}">
                          <a16:colId xmlns:a16="http://schemas.microsoft.com/office/drawing/2014/main" val="3697358030"/>
                        </a:ext>
                      </a:extLst>
                    </a:gridCol>
                    <a:gridCol w="519016">
                      <a:extLst>
                        <a:ext uri="{9D8B030D-6E8A-4147-A177-3AD203B41FA5}">
                          <a16:colId xmlns:a16="http://schemas.microsoft.com/office/drawing/2014/main" val="1476366217"/>
                        </a:ext>
                      </a:extLst>
                    </a:gridCol>
                    <a:gridCol w="494270">
                      <a:extLst>
                        <a:ext uri="{9D8B030D-6E8A-4147-A177-3AD203B41FA5}">
                          <a16:colId xmlns:a16="http://schemas.microsoft.com/office/drawing/2014/main" val="2757020986"/>
                        </a:ext>
                      </a:extLst>
                    </a:gridCol>
                    <a:gridCol w="593125">
                      <a:extLst>
                        <a:ext uri="{9D8B030D-6E8A-4147-A177-3AD203B41FA5}">
                          <a16:colId xmlns:a16="http://schemas.microsoft.com/office/drawing/2014/main" val="835928750"/>
                        </a:ext>
                      </a:extLst>
                    </a:gridCol>
                    <a:gridCol w="543697">
                      <a:extLst>
                        <a:ext uri="{9D8B030D-6E8A-4147-A177-3AD203B41FA5}">
                          <a16:colId xmlns:a16="http://schemas.microsoft.com/office/drawing/2014/main" val="3156187996"/>
                        </a:ext>
                      </a:extLst>
                    </a:gridCol>
                    <a:gridCol w="580768">
                      <a:extLst>
                        <a:ext uri="{9D8B030D-6E8A-4147-A177-3AD203B41FA5}">
                          <a16:colId xmlns:a16="http://schemas.microsoft.com/office/drawing/2014/main" val="1902728757"/>
                        </a:ext>
                      </a:extLst>
                    </a:gridCol>
                  </a:tblGrid>
                  <a:tr h="43143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t="-5882" r="-83206" b="-1088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639024" t="-5882" r="-431707" b="-1088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776923" t="-5882" r="-353846" b="-1088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727660" t="-5882" r="-193617" b="-1088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904651" t="-5882" r="-111628" b="-1088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939130" t="-5882" r="-4348" b="-1088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4413514"/>
                      </a:ext>
                    </a:extLst>
                  </a:tr>
                  <a:tr h="3954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</a:t>
                          </a:r>
                          <a:r>
                            <a:rPr lang="en-US" sz="1800" b="1" baseline="300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</a:t>
                          </a:r>
                          <a:r>
                            <a:rPr lang="en-US" sz="1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percentile</a:t>
                          </a:r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solidFill>
                                <a:srgbClr val="0070C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solidFill>
                                <a:srgbClr val="0070C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362341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84532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755231-2F73-6249-AD23-58B2E19E4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09"/>
            <a:ext cx="10515600" cy="115757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Precession and nutation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03FFF8C-0D23-0D45-9CDE-F870109E5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0023" y="6352859"/>
            <a:ext cx="5185491" cy="365182"/>
          </a:xfrm>
        </p:spPr>
        <p:txBody>
          <a:bodyPr numCol="2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Tamanjyot Singh @ APS Global Physics Summit 2025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14D41D22-A958-6645-A7C2-D08416C005F3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196049" y="4343400"/>
                <a:ext cx="11886691" cy="1826309"/>
              </a:xfrm>
            </p:spPr>
            <p:txBody>
              <a:bodyPr>
                <a:norm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Binary black holes will generally have misaligned spins.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Spin misalignment leads to </a:t>
                </a:r>
                <a:r>
                  <a:rPr lang="en-US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orbital angular momentum (</a:t>
                </a:r>
                <a14:m>
                  <m:oMath xmlns:m="http://schemas.openxmlformats.org/officeDocument/2006/math">
                    <m:r>
                      <a:rPr lang="en-US" sz="19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𝑳</m:t>
                    </m:r>
                  </m:oMath>
                </a14:m>
                <a:r>
                  <a:rPr lang="en-US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precession and nutation around the total angular momentum (</a:t>
                </a:r>
                <a14:m>
                  <m:oMath xmlns:m="http://schemas.openxmlformats.org/officeDocument/2006/math">
                    <m:r>
                      <a:rPr lang="en-US" sz="19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𝑱</m:t>
                    </m:r>
                    <m:r>
                      <a:rPr lang="en-US" sz="1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≡</m:t>
                    </m:r>
                    <m:r>
                      <a:rPr lang="en-US" sz="19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𝑳</m:t>
                    </m:r>
                    <m:r>
                      <a:rPr lang="en-US" sz="1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sz="19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9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19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r>
                      <a:rPr lang="en-US" sz="1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sz="19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9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19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 </a:t>
                </a:r>
                <a:r>
                  <a:rPr lang="en-US" sz="19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sz="19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Apostolatos</a:t>
                </a:r>
                <a:r>
                  <a:rPr lang="en-US" sz="19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+ 1994]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Classification: </a:t>
                </a:r>
                <a:r>
                  <a:rPr lang="en-US" sz="20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Regular Precession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(precession alone) and </a:t>
                </a:r>
                <a:r>
                  <a:rPr lang="en-US" sz="20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Generic Precession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(precession + nutation). 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sz="2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Gangardt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&amp; Steinle+ 2021]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14D41D22-A958-6645-A7C2-D08416C005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196049" y="4343400"/>
                <a:ext cx="11886691" cy="1826309"/>
              </a:xfrm>
              <a:blipFill>
                <a:blip r:embed="rId3"/>
                <a:stretch>
                  <a:fillRect l="-427" t="-3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A6FE3C5D-257C-12E8-39F6-EB1E39C81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222" y="6461729"/>
            <a:ext cx="462194" cy="2034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DACDF-E1A9-A04C-A5FF-FC2443684BF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05648D87-D660-09C1-A0E2-EBF1E09C47CC}"/>
              </a:ext>
            </a:extLst>
          </p:cNvPr>
          <p:cNvSpPr txBox="1">
            <a:spLocks/>
          </p:cNvSpPr>
          <p:nvPr/>
        </p:nvSpPr>
        <p:spPr>
          <a:xfrm>
            <a:off x="8516040" y="6352859"/>
            <a:ext cx="1784732" cy="365182"/>
          </a:xfrm>
          <a:prstGeom prst="rect">
            <a:avLst/>
          </a:prstGeom>
        </p:spPr>
        <p:txBody>
          <a:bodyPr vert="horz" lIns="91440" tIns="45720" rIns="0" bIns="45720" numCol="2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03/18/2025</a:t>
            </a:r>
          </a:p>
        </p:txBody>
      </p:sp>
      <p:pic>
        <p:nvPicPr>
          <p:cNvPr id="15" name="Picture 14" descr="A diagram of a solar system&#10;&#10;Description automatically generated">
            <a:extLst>
              <a:ext uri="{FF2B5EF4-FFF2-40B4-BE49-F238E27FC236}">
                <a16:creationId xmlns:a16="http://schemas.microsoft.com/office/drawing/2014/main" id="{A5841435-DC46-F820-4A41-AD42471280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88" t="3814" r="2004" b="2360"/>
          <a:stretch/>
        </p:blipFill>
        <p:spPr>
          <a:xfrm>
            <a:off x="7251508" y="789614"/>
            <a:ext cx="4653766" cy="34002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E753369-EF06-D4AC-55C0-28619E0FFF28}"/>
              </a:ext>
            </a:extLst>
          </p:cNvPr>
          <p:cNvSpPr txBox="1"/>
          <p:nvPr/>
        </p:nvSpPr>
        <p:spPr>
          <a:xfrm>
            <a:off x="10661494" y="3912880"/>
            <a:ext cx="14873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Apostolatos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(1994)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5C633CE-CAC0-3FD5-71DD-A650D4EE59D6}"/>
                  </a:ext>
                </a:extLst>
              </p:cNvPr>
              <p:cNvSpPr txBox="1"/>
              <p:nvPr/>
            </p:nvSpPr>
            <p:spPr>
              <a:xfrm>
                <a:off x="9687779" y="1104770"/>
                <a:ext cx="2210762" cy="3808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87500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h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87500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87500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</m:d>
                      <m:r>
                        <a:rPr kumimoji="0" lang="en-IN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87500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IN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87500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kumimoji="0" lang="en-IN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87500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kumimoji="0" lang="en-IN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87500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𝑓</m:t>
                      </m:r>
                      <m:r>
                        <a:rPr kumimoji="0" lang="en-IN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87500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)</m:t>
                      </m:r>
                      <m:sSup>
                        <m:sSupPr>
                          <m:ctrlPr>
                            <a:rPr kumimoji="0" lang="en-I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87500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I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87500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0" lang="en-I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87500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m:rPr>
                              <m:sty m:val="p"/>
                            </m:rPr>
                            <a:rPr kumimoji="0" lang="el-G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87500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Φ</m:t>
                          </m:r>
                          <m:r>
                            <a:rPr kumimoji="0" lang="en-I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87500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kumimoji="0" lang="en-I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87500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r>
                            <a:rPr kumimoji="0" lang="en-I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87500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5C633CE-CAC0-3FD5-71DD-A650D4EE5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7779" y="1104770"/>
                <a:ext cx="2210762" cy="380810"/>
              </a:xfrm>
              <a:prstGeom prst="rect">
                <a:avLst/>
              </a:prstGeom>
              <a:blipFill>
                <a:blip r:embed="rId5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4" descr="Black Hole Spins | Stars, Stellar Dynamics, Black Holes, and Gravitational  Waves at UNC">
            <a:extLst>
              <a:ext uri="{FF2B5EF4-FFF2-40B4-BE49-F238E27FC236}">
                <a16:creationId xmlns:a16="http://schemas.microsoft.com/office/drawing/2014/main" id="{79D16CF2-51F8-B149-321A-1BF68834EC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6"/>
          <a:stretch/>
        </p:blipFill>
        <p:spPr bwMode="auto">
          <a:xfrm>
            <a:off x="3351218" y="776716"/>
            <a:ext cx="3793990" cy="343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5C22CBE-7B77-E937-BC78-651C99004F43}"/>
              </a:ext>
            </a:extLst>
          </p:cNvPr>
          <p:cNvSpPr txBox="1"/>
          <p:nvPr/>
        </p:nvSpPr>
        <p:spPr>
          <a:xfrm>
            <a:off x="5108539" y="3892901"/>
            <a:ext cx="18472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Rodriguez group @ UNC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 descr="A black spinning top on a surface&#10;&#10;Description automatically generated">
            <a:extLst>
              <a:ext uri="{FF2B5EF4-FFF2-40B4-BE49-F238E27FC236}">
                <a16:creationId xmlns:a16="http://schemas.microsoft.com/office/drawing/2014/main" id="{B4F1B6AE-63B0-6228-25F4-8100011EFA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20613" r="30932"/>
          <a:stretch/>
        </p:blipFill>
        <p:spPr>
          <a:xfrm>
            <a:off x="196049" y="1294233"/>
            <a:ext cx="2903157" cy="249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41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755231-2F73-6249-AD23-58B2E19E4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09"/>
            <a:ext cx="10515600" cy="115757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Regular Precession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14D41D22-A958-6645-A7C2-D08416C005F3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196049" y="3946543"/>
                <a:ext cx="7704939" cy="2223165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Quantified:</a:t>
                </a:r>
              </a:p>
              <a:p>
                <a:pPr marL="800100" lvl="1" indent="-285750"/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Precession amplitude: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:pPr marL="800100" lvl="1" indent="-285750"/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Precession frequency: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l-GR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𝜴</m:t>
                        </m:r>
                      </m:e>
                    </m:acc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RP cases: (a) Equal masses, </a:t>
                </a:r>
              </a:p>
              <a:p>
                <a:pPr lvl="1" indent="0">
                  <a:buNone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(b) Single spin, and </a:t>
                </a:r>
              </a:p>
              <a:p>
                <a:pPr lvl="1" indent="0">
                  <a:buNone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(c) Spin-orbit resonance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14D41D22-A958-6645-A7C2-D08416C005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196049" y="3946543"/>
                <a:ext cx="7704939" cy="2223165"/>
              </a:xfrm>
              <a:blipFill>
                <a:blip r:embed="rId3"/>
                <a:stretch>
                  <a:fillRect l="-822" t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A6FE3C5D-257C-12E8-39F6-EB1E39C81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222" y="6461729"/>
            <a:ext cx="462194" cy="2034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DACDF-E1A9-A04C-A5FF-FC2443684BF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F7771A9-98D7-972A-25C6-B46473A29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7615" y="764414"/>
            <a:ext cx="5658514" cy="42463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EF77ECC-8B4D-D99A-25D2-B115C6F9383C}"/>
                  </a:ext>
                </a:extLst>
              </p:cNvPr>
              <p:cNvSpPr txBox="1"/>
              <p:nvPr/>
            </p:nvSpPr>
            <p:spPr>
              <a:xfrm>
                <a:off x="11005793" y="900078"/>
                <a:ext cx="1186207" cy="3780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l-GR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𝜴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EF77ECC-8B4D-D99A-25D2-B115C6F938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5793" y="900078"/>
                <a:ext cx="1186207" cy="378052"/>
              </a:xfrm>
              <a:prstGeom prst="rect">
                <a:avLst/>
              </a:prstGeom>
              <a:blipFill>
                <a:blip r:embed="rId9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C652193E-A29F-070E-677C-165D72673817}"/>
              </a:ext>
            </a:extLst>
          </p:cNvPr>
          <p:cNvSpPr txBox="1"/>
          <p:nvPr/>
        </p:nvSpPr>
        <p:spPr>
          <a:xfrm>
            <a:off x="4712119" y="3148734"/>
            <a:ext cx="11223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TS+ (in prep)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0027F0-940C-0140-701C-7022C55E904D}"/>
              </a:ext>
            </a:extLst>
          </p:cNvPr>
          <p:cNvSpPr txBox="1"/>
          <p:nvPr/>
        </p:nvSpPr>
        <p:spPr>
          <a:xfrm>
            <a:off x="10268869" y="4733719"/>
            <a:ext cx="736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Edge-on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D7C0ECF6-F511-2F68-C4A5-0604537D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0023" y="6352859"/>
            <a:ext cx="5185491" cy="365182"/>
          </a:xfrm>
        </p:spPr>
        <p:txBody>
          <a:bodyPr numCol="2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Tamanjyot Singh @ APS Global Physics Summit 2025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4E426DC2-7F7D-E117-A9BD-0B71E4EDF2BD}"/>
              </a:ext>
            </a:extLst>
          </p:cNvPr>
          <p:cNvSpPr txBox="1">
            <a:spLocks/>
          </p:cNvSpPr>
          <p:nvPr/>
        </p:nvSpPr>
        <p:spPr>
          <a:xfrm>
            <a:off x="8516040" y="6352859"/>
            <a:ext cx="1784732" cy="365182"/>
          </a:xfrm>
          <a:prstGeom prst="rect">
            <a:avLst/>
          </a:prstGeom>
        </p:spPr>
        <p:txBody>
          <a:bodyPr vert="horz" lIns="91440" tIns="45720" rIns="0" bIns="45720" numCol="2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03/18/2025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2680B5-7C9B-A630-F792-21CAC2A6EB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6585" y="900078"/>
            <a:ext cx="2965534" cy="327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32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14D41D22-A958-6645-A7C2-D08416C005F3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196049" y="3946543"/>
                <a:ext cx="7704939" cy="2223165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Quantified:</a:t>
                </a:r>
              </a:p>
              <a:p>
                <a:pPr marL="800100" lvl="1" indent="-285750"/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Precession amplitude: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:pPr marL="800100" lvl="1" indent="-285750"/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Precession frequency: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l-GR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𝜴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:pPr marL="800100" lvl="1" indent="-285750"/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Nutation amplitude: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n-US" sz="2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:pPr marL="800100" lvl="1" indent="-285750"/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Nutation frequency: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𝝎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:pPr marL="800100" lvl="1" indent="-285750"/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Variation in Precession frequency: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l-GR" sz="20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𝜴</m:t>
                        </m:r>
                      </m:e>
                    </m:acc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285750"/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14D41D22-A958-6645-A7C2-D08416C005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196049" y="3946543"/>
                <a:ext cx="7704939" cy="2223165"/>
              </a:xfrm>
              <a:blipFill>
                <a:blip r:embed="rId6"/>
                <a:stretch>
                  <a:fillRect l="-822" t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A6FE3C5D-257C-12E8-39F6-EB1E39C81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222" y="6461729"/>
            <a:ext cx="462194" cy="2034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DACDF-E1A9-A04C-A5FF-FC2443684BF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0D4DD49-3DD6-B420-6D50-01EE976211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7615" y="768231"/>
            <a:ext cx="5658516" cy="424630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A0A036B-27F2-C431-2226-0B2EE200E084}"/>
              </a:ext>
            </a:extLst>
          </p:cNvPr>
          <p:cNvSpPr txBox="1"/>
          <p:nvPr/>
        </p:nvSpPr>
        <p:spPr>
          <a:xfrm>
            <a:off x="10268871" y="4733574"/>
            <a:ext cx="736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Edge-on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A7B0542-A3F6-85DF-61B6-50455207DCE9}"/>
                  </a:ext>
                </a:extLst>
              </p:cNvPr>
              <p:cNvSpPr txBox="1"/>
              <p:nvPr/>
            </p:nvSpPr>
            <p:spPr>
              <a:xfrm>
                <a:off x="11005795" y="899933"/>
                <a:ext cx="1186207" cy="1223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l-GR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𝜴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</a:t>
                </a:r>
                <a:endParaRPr lang="en-US" sz="1800" b="1" i="1" dirty="0">
                  <a:solidFill>
                    <a:srgbClr val="00B050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1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n-US" sz="1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2.5</a:t>
                </a:r>
                <a:endParaRPr lang="en-US" sz="1800" dirty="0">
                  <a:solidFill>
                    <a:srgbClr val="00B050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1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𝝎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6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l-GR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𝜴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A7B0542-A3F6-85DF-61B6-50455207D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5795" y="899933"/>
                <a:ext cx="1186207" cy="1223027"/>
              </a:xfrm>
              <a:prstGeom prst="rect">
                <a:avLst/>
              </a:prstGeom>
              <a:blipFill>
                <a:blip r:embed="rId9"/>
                <a:stretch>
                  <a:fillRect t="-2062" b="-7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5">
            <a:extLst>
              <a:ext uri="{FF2B5EF4-FFF2-40B4-BE49-F238E27FC236}">
                <a16:creationId xmlns:a16="http://schemas.microsoft.com/office/drawing/2014/main" id="{D5755231-2F73-6249-AD23-58B2E19E4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09"/>
            <a:ext cx="10515600" cy="115757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Generic Precession: with Nutation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DD96640-71F0-B662-BF44-816B9CDFB798}"/>
              </a:ext>
            </a:extLst>
          </p:cNvPr>
          <p:cNvSpPr txBox="1"/>
          <p:nvPr/>
        </p:nvSpPr>
        <p:spPr>
          <a:xfrm>
            <a:off x="4712119" y="3148734"/>
            <a:ext cx="11223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TS+ (in prep)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440F2255-4D87-59D0-8533-5D623DD20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0023" y="6352859"/>
            <a:ext cx="5185491" cy="365182"/>
          </a:xfrm>
        </p:spPr>
        <p:txBody>
          <a:bodyPr numCol="2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Tamanjyot Singh @ APS Global Physics Summit 2025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83C1840D-82B9-7671-0C64-01FDC6331B7C}"/>
              </a:ext>
            </a:extLst>
          </p:cNvPr>
          <p:cNvSpPr txBox="1">
            <a:spLocks/>
          </p:cNvSpPr>
          <p:nvPr/>
        </p:nvSpPr>
        <p:spPr>
          <a:xfrm>
            <a:off x="8516040" y="6352859"/>
            <a:ext cx="1784732" cy="365182"/>
          </a:xfrm>
          <a:prstGeom prst="rect">
            <a:avLst/>
          </a:prstGeom>
        </p:spPr>
        <p:txBody>
          <a:bodyPr vert="horz" lIns="91440" tIns="45720" rIns="0" bIns="45720" numCol="2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03/18/2025</a:t>
            </a:r>
          </a:p>
        </p:txBody>
      </p:sp>
      <p:pic>
        <p:nvPicPr>
          <p:cNvPr id="2" name="Picture 1" descr="A close-up of a sign&#10;&#10;AI-generated content may be incorrect.">
            <a:extLst>
              <a:ext uri="{FF2B5EF4-FFF2-40B4-BE49-F238E27FC236}">
                <a16:creationId xmlns:a16="http://schemas.microsoft.com/office/drawing/2014/main" id="{BB77E774-0712-C9E3-F457-D08BF02AAA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6899" y="5127203"/>
            <a:ext cx="6083300" cy="927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457001-BC27-3D74-3FAE-F46053A22D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4164" y="879401"/>
            <a:ext cx="2972955" cy="334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8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14D41D22-A958-6645-A7C2-D08416C005F3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196049" y="3946543"/>
                <a:ext cx="7704939" cy="2223165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Quantified:</a:t>
                </a:r>
              </a:p>
              <a:p>
                <a:pPr marL="800100" lvl="1" indent="-285750"/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Precession amplitude: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:pPr marL="800100" lvl="1" indent="-285750"/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Precession frequency: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l-GR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𝜴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:pPr marL="800100" lvl="1" indent="-285750"/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Nutation amplitude: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n-US" sz="2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:pPr marL="800100" lvl="1" indent="-285750"/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Nutation frequency: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𝝎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:pPr marL="800100" lvl="1" indent="-285750"/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Variation in Precession frequency: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l-GR" sz="20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𝜴</m:t>
                        </m:r>
                      </m:e>
                    </m:acc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285750"/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14D41D22-A958-6645-A7C2-D08416C005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196049" y="3946543"/>
                <a:ext cx="7704939" cy="2223165"/>
              </a:xfrm>
              <a:blipFill>
                <a:blip r:embed="rId3"/>
                <a:stretch>
                  <a:fillRect l="-822" t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A6FE3C5D-257C-12E8-39F6-EB1E39C81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222" y="6461729"/>
            <a:ext cx="462194" cy="2034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DACDF-E1A9-A04C-A5FF-FC2443684BF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456DAB-9932-D4DA-7CAD-CF260B10177F}"/>
                  </a:ext>
                </a:extLst>
              </p:cNvPr>
              <p:cNvSpPr txBox="1"/>
              <p:nvPr/>
            </p:nvSpPr>
            <p:spPr>
              <a:xfrm>
                <a:off x="11005796" y="899933"/>
                <a:ext cx="1186207" cy="1500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l-GR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𝜴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</a:t>
                </a:r>
                <a:endParaRPr lang="en-US" b="1" i="1" dirty="0">
                  <a:solidFill>
                    <a:srgbClr val="00B050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1.2</a:t>
                </a:r>
                <a:endParaRPr lang="en-US" sz="1800" b="1" i="1" dirty="0">
                  <a:solidFill>
                    <a:srgbClr val="00B050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1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𝝎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1.3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l-GR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𝜴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0.2</a:t>
                </a: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*Realistic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456DAB-9932-D4DA-7CAD-CF260B101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5796" y="899933"/>
                <a:ext cx="1186207" cy="1500026"/>
              </a:xfrm>
              <a:prstGeom prst="rect">
                <a:avLst/>
              </a:prstGeom>
              <a:blipFill>
                <a:blip r:embed="rId5"/>
                <a:stretch>
                  <a:fillRect l="-4211" t="-1681" b="-5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AB0899B3-F890-4480-6057-CEDE5BFBDB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7615" y="768231"/>
            <a:ext cx="5658517" cy="42463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0D9239-0811-AFED-9362-8E24EF743315}"/>
              </a:ext>
            </a:extLst>
          </p:cNvPr>
          <p:cNvSpPr txBox="1"/>
          <p:nvPr/>
        </p:nvSpPr>
        <p:spPr>
          <a:xfrm>
            <a:off x="10268872" y="4733574"/>
            <a:ext cx="736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Edge-on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5755231-2F73-6249-AD23-58B2E19E4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09"/>
            <a:ext cx="10515600" cy="115757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Generic Precession: with Nutation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7ED210-078E-3F79-8783-B75DE94478B1}"/>
              </a:ext>
            </a:extLst>
          </p:cNvPr>
          <p:cNvSpPr txBox="1"/>
          <p:nvPr/>
        </p:nvSpPr>
        <p:spPr>
          <a:xfrm>
            <a:off x="4712119" y="3148734"/>
            <a:ext cx="11223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TS+ (in prep)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CC0B1D57-4E01-AEAF-AEFF-D226D56C5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0023" y="6352859"/>
            <a:ext cx="5185491" cy="365182"/>
          </a:xfrm>
        </p:spPr>
        <p:txBody>
          <a:bodyPr numCol="2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Tamanjyot Singh @ APS Global Physics Summit 2025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75AD53DB-7E11-61B4-5418-33012F787E6A}"/>
              </a:ext>
            </a:extLst>
          </p:cNvPr>
          <p:cNvSpPr txBox="1">
            <a:spLocks/>
          </p:cNvSpPr>
          <p:nvPr/>
        </p:nvSpPr>
        <p:spPr>
          <a:xfrm>
            <a:off x="8516040" y="6352859"/>
            <a:ext cx="1784732" cy="365182"/>
          </a:xfrm>
          <a:prstGeom prst="rect">
            <a:avLst/>
          </a:prstGeom>
        </p:spPr>
        <p:txBody>
          <a:bodyPr vert="horz" lIns="91440" tIns="45720" rIns="0" bIns="45720" numCol="2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03/18/2025</a:t>
            </a:r>
          </a:p>
        </p:txBody>
      </p:sp>
      <p:pic>
        <p:nvPicPr>
          <p:cNvPr id="5" name="Picture 4" descr="A close-up of a sign&#10;&#10;AI-generated content may be incorrect.">
            <a:extLst>
              <a:ext uri="{FF2B5EF4-FFF2-40B4-BE49-F238E27FC236}">
                <a16:creationId xmlns:a16="http://schemas.microsoft.com/office/drawing/2014/main" id="{DDD78DC3-9CBE-CE62-0939-2778D6506C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6899" y="5127203"/>
            <a:ext cx="6083300" cy="927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87578A-56A8-721F-7797-FE76946468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4164" y="879401"/>
            <a:ext cx="2972955" cy="334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16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aph with lines and numbers&#10;&#10;AI-generated content may be incorrect.">
            <a:extLst>
              <a:ext uri="{FF2B5EF4-FFF2-40B4-BE49-F238E27FC236}">
                <a16:creationId xmlns:a16="http://schemas.microsoft.com/office/drawing/2014/main" id="{4A12297A-3862-A2C4-6A6F-9F7CBA075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737" y="1481305"/>
            <a:ext cx="9601200" cy="3200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D5755231-2F73-6249-AD23-58B2E19E406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09"/>
                <a:ext cx="10515600" cy="1157575"/>
              </a:xfrm>
            </p:spPr>
            <p:txBody>
              <a:bodyPr/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Modulation </a:t>
                </a:r>
                <a:r>
                  <a:rPr lang="en-US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RP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3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l-GR" sz="3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𝜴</m:t>
                        </m:r>
                      </m:e>
                    </m:acc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D5755231-2F73-6249-AD23-58B2E19E40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09"/>
                <a:ext cx="10515600" cy="1157575"/>
              </a:xfrm>
              <a:blipFill>
                <a:blip r:embed="rId4"/>
                <a:stretch>
                  <a:fillRect l="-1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A6FE3C5D-257C-12E8-39F6-EB1E39C81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222" y="6461729"/>
            <a:ext cx="462194" cy="2034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DACDF-E1A9-A04C-A5FF-FC2443684BF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0F53D03-7D97-609E-5E49-D72758588581}"/>
              </a:ext>
            </a:extLst>
          </p:cNvPr>
          <p:cNvSpPr txBox="1"/>
          <p:nvPr/>
        </p:nvSpPr>
        <p:spPr>
          <a:xfrm>
            <a:off x="11465013" y="1138618"/>
            <a:ext cx="736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Edge-on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ontent Placeholder 6">
                <a:extLst>
                  <a:ext uri="{FF2B5EF4-FFF2-40B4-BE49-F238E27FC236}">
                    <a16:creationId xmlns:a16="http://schemas.microsoft.com/office/drawing/2014/main" id="{893B94F5-6542-39D5-72AA-3C273B357E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5361557"/>
                <a:ext cx="9853875" cy="53168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None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Precession: 		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Amplitude of modulations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		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l-GR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𝜴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Frequency of modulations</a:t>
                </a:r>
              </a:p>
            </p:txBody>
          </p:sp>
        </mc:Choice>
        <mc:Fallback xmlns="">
          <p:sp>
            <p:nvSpPr>
              <p:cNvPr id="31" name="Content Placeholder 6">
                <a:extLst>
                  <a:ext uri="{FF2B5EF4-FFF2-40B4-BE49-F238E27FC236}">
                    <a16:creationId xmlns:a16="http://schemas.microsoft.com/office/drawing/2014/main" id="{893B94F5-6542-39D5-72AA-3C273B357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361557"/>
                <a:ext cx="9853875" cy="531686"/>
              </a:xfrm>
              <a:prstGeom prst="rect">
                <a:avLst/>
              </a:prstGeom>
              <a:blipFill>
                <a:blip r:embed="rId5"/>
                <a:stretch>
                  <a:fillRect l="-773" t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CAD49B2-15CC-0F7A-C264-71F0F05F2ACA}"/>
              </a:ext>
            </a:extLst>
          </p:cNvPr>
          <p:cNvSpPr txBox="1"/>
          <p:nvPr/>
        </p:nvSpPr>
        <p:spPr>
          <a:xfrm>
            <a:off x="3735667" y="4655331"/>
            <a:ext cx="93863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Motion of L	    Fractional change in amplitude       Phase difference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77EE973-85B7-08E0-DC41-A7305284642A}"/>
                  </a:ext>
                </a:extLst>
              </p:cNvPr>
              <p:cNvSpPr txBox="1"/>
              <p:nvPr/>
            </p:nvSpPr>
            <p:spPr>
              <a:xfrm>
                <a:off x="3120332" y="1604182"/>
                <a:ext cx="785826" cy="3780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l-GR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𝜴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</a:t>
                </a:r>
                <a:endParaRPr lang="en-US" b="1" i="1" dirty="0">
                  <a:solidFill>
                    <a:srgbClr val="00B050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77EE973-85B7-08E0-DC41-A73052846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0332" y="1604182"/>
                <a:ext cx="785826" cy="378052"/>
              </a:xfrm>
              <a:prstGeom prst="rect">
                <a:avLst/>
              </a:prstGeom>
              <a:blipFill>
                <a:blip r:embed="rId6"/>
                <a:stretch>
                  <a:fillRect t="-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7511A343-E577-DD60-864F-677224241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0023" y="6352859"/>
            <a:ext cx="5185491" cy="365182"/>
          </a:xfrm>
        </p:spPr>
        <p:txBody>
          <a:bodyPr numCol="2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Tamanjyot Singh @ APS Global Physics Summit 2025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3BA4650F-9437-09FF-69C5-872F2A5B2FF6}"/>
              </a:ext>
            </a:extLst>
          </p:cNvPr>
          <p:cNvSpPr txBox="1">
            <a:spLocks/>
          </p:cNvSpPr>
          <p:nvPr/>
        </p:nvSpPr>
        <p:spPr>
          <a:xfrm>
            <a:off x="8516040" y="6352859"/>
            <a:ext cx="1784732" cy="365182"/>
          </a:xfrm>
          <a:prstGeom prst="rect">
            <a:avLst/>
          </a:prstGeom>
        </p:spPr>
        <p:txBody>
          <a:bodyPr vert="horz" lIns="91440" tIns="45720" rIns="0" bIns="45720" numCol="2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03/18/2025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2847DE-424F-53E2-FBA2-94408DAE5D4C}"/>
              </a:ext>
            </a:extLst>
          </p:cNvPr>
          <p:cNvSpPr txBox="1"/>
          <p:nvPr/>
        </p:nvSpPr>
        <p:spPr>
          <a:xfrm>
            <a:off x="11239453" y="4404706"/>
            <a:ext cx="11223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TS+ (in prep)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62876C-2BC4-BA0C-7D07-C6C41CB76F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195" y="1744956"/>
            <a:ext cx="2423381" cy="267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0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5A370-64E5-9832-F722-9E075CD77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815C931-116D-D0F0-0CF1-F3731D139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737" y="1481305"/>
            <a:ext cx="9601200" cy="3200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C72FE95E-DC6D-9896-C096-71C7CDCA137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-21105"/>
                <a:ext cx="10515600" cy="1157575"/>
              </a:xfrm>
            </p:spPr>
            <p:txBody>
              <a:bodyPr/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Modulation </a:t>
                </a:r>
                <a:r>
                  <a:rPr lang="en-US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GP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36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n-US" sz="36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36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𝝎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and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36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l-GR" sz="36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𝜴</m:t>
                        </m:r>
                      </m:e>
                    </m:acc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C72FE95E-DC6D-9896-C096-71C7CDCA13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-21105"/>
                <a:ext cx="10515600" cy="1157575"/>
              </a:xfrm>
              <a:blipFill>
                <a:blip r:embed="rId4"/>
                <a:stretch>
                  <a:fillRect l="-1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04A272E2-458E-09CC-509F-C71890475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222" y="6461729"/>
            <a:ext cx="462194" cy="2034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DACDF-E1A9-A04C-A5FF-FC2443684BF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15C0419-6BE5-041D-50EF-DE724EF3B738}"/>
              </a:ext>
            </a:extLst>
          </p:cNvPr>
          <p:cNvSpPr txBox="1"/>
          <p:nvPr/>
        </p:nvSpPr>
        <p:spPr>
          <a:xfrm>
            <a:off x="11465013" y="1138618"/>
            <a:ext cx="736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Edge-on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BBC2CF-4887-1D0C-11FB-4057B0D9BB6F}"/>
              </a:ext>
            </a:extLst>
          </p:cNvPr>
          <p:cNvSpPr txBox="1"/>
          <p:nvPr/>
        </p:nvSpPr>
        <p:spPr>
          <a:xfrm>
            <a:off x="3735667" y="4655331"/>
            <a:ext cx="93863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Motion of L	    Fractional change in amplitude       Phase difference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3096463F-425A-4C9E-7EEE-18D59B5E8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0023" y="6352859"/>
            <a:ext cx="5185491" cy="365182"/>
          </a:xfrm>
        </p:spPr>
        <p:txBody>
          <a:bodyPr numCol="2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Tamanjyot Singh @ APS Global Physics Summit 2025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73DDBE33-863D-1E49-FD5E-A896D92C85D7}"/>
              </a:ext>
            </a:extLst>
          </p:cNvPr>
          <p:cNvSpPr txBox="1">
            <a:spLocks/>
          </p:cNvSpPr>
          <p:nvPr/>
        </p:nvSpPr>
        <p:spPr>
          <a:xfrm>
            <a:off x="8516040" y="6352859"/>
            <a:ext cx="1784732" cy="365182"/>
          </a:xfrm>
          <a:prstGeom prst="rect">
            <a:avLst/>
          </a:prstGeom>
        </p:spPr>
        <p:txBody>
          <a:bodyPr vert="horz" lIns="91440" tIns="45720" rIns="0" bIns="45720" numCol="2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03/18/2025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E29C28-7BDF-AF24-6535-C3AF88195454}"/>
              </a:ext>
            </a:extLst>
          </p:cNvPr>
          <p:cNvSpPr txBox="1"/>
          <p:nvPr/>
        </p:nvSpPr>
        <p:spPr>
          <a:xfrm>
            <a:off x="11239453" y="4404706"/>
            <a:ext cx="11223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TS+ (in prep)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8DCBF73-FC18-3BFA-1A9B-A27760183123}"/>
                  </a:ext>
                </a:extLst>
              </p:cNvPr>
              <p:cNvSpPr txBox="1"/>
              <p:nvPr/>
            </p:nvSpPr>
            <p:spPr>
              <a:xfrm>
                <a:off x="3123043" y="1605825"/>
                <a:ext cx="1489551" cy="6550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l-GR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5,</a:t>
                </a:r>
                <a:r>
                  <a:rPr lang="en-US" b="1" i="1" dirty="0">
                    <a:solidFill>
                      <a:srgbClr val="00B05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l-GR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𝜴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1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𝝎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1.3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8DCBF73-FC18-3BFA-1A9B-A27760183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3043" y="1605825"/>
                <a:ext cx="1489551" cy="655051"/>
              </a:xfrm>
              <a:prstGeom prst="rect">
                <a:avLst/>
              </a:prstGeom>
              <a:blipFill>
                <a:blip r:embed="rId6"/>
                <a:stretch>
                  <a:fillRect t="-1887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6">
                <a:extLst>
                  <a:ext uri="{FF2B5EF4-FFF2-40B4-BE49-F238E27FC236}">
                    <a16:creationId xmlns:a16="http://schemas.microsoft.com/office/drawing/2014/main" id="{00DE48E1-1687-9A9A-E6BC-A60160EF1D3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5360487"/>
                <a:ext cx="10626813" cy="8269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None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Nutation: 		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n-US" sz="20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Amplitude of the perturbation.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𝝎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Frequency of the perturbation.</a:t>
                </a:r>
              </a:p>
            </p:txBody>
          </p:sp>
        </mc:Choice>
        <mc:Fallback xmlns="">
          <p:sp>
            <p:nvSpPr>
              <p:cNvPr id="16" name="Content Placeholder 6">
                <a:extLst>
                  <a:ext uri="{FF2B5EF4-FFF2-40B4-BE49-F238E27FC236}">
                    <a16:creationId xmlns:a16="http://schemas.microsoft.com/office/drawing/2014/main" id="{00DE48E1-1687-9A9A-E6BC-A60160EF1D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360487"/>
                <a:ext cx="10626813" cy="826972"/>
              </a:xfrm>
              <a:prstGeom prst="rect">
                <a:avLst/>
              </a:prstGeom>
              <a:blipFill>
                <a:blip r:embed="rId7"/>
                <a:stretch>
                  <a:fillRect l="-717" t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E1CA6A1F-B28C-32D4-FBDC-D910D8501A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66" y="1681569"/>
            <a:ext cx="2478271" cy="279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62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ED334-CEFC-71EE-38DC-35F9D1FB8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051C2C-114B-85CE-270E-5581AA906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740" y="1480612"/>
            <a:ext cx="9601197" cy="32003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1EA9353C-AD2E-65EE-E413-A710EC2D281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-21105"/>
                <a:ext cx="10515600" cy="1157575"/>
              </a:xfrm>
            </p:spPr>
            <p:txBody>
              <a:bodyPr/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Modulation </a:t>
                </a:r>
                <a:r>
                  <a:rPr lang="en-US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GP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36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n-US" sz="36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36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𝝎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and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36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l-GR" sz="36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𝜴</m:t>
                        </m:r>
                      </m:e>
                    </m:acc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1EA9353C-AD2E-65EE-E413-A710EC2D28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-21105"/>
                <a:ext cx="10515600" cy="1157575"/>
              </a:xfrm>
              <a:blipFill>
                <a:blip r:embed="rId4"/>
                <a:stretch>
                  <a:fillRect l="-1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A7C276EF-6D37-8C15-6F38-38414A57F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222" y="6461729"/>
            <a:ext cx="462194" cy="2034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DACDF-E1A9-A04C-A5FF-FC2443684BF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5DCC58-DC70-7E00-1BC2-724D43D8AC89}"/>
              </a:ext>
            </a:extLst>
          </p:cNvPr>
          <p:cNvSpPr txBox="1"/>
          <p:nvPr/>
        </p:nvSpPr>
        <p:spPr>
          <a:xfrm>
            <a:off x="11465013" y="1138618"/>
            <a:ext cx="736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Edge-on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C886BF-5D25-C1FB-10BD-0A6CB97264E4}"/>
              </a:ext>
            </a:extLst>
          </p:cNvPr>
          <p:cNvSpPr txBox="1"/>
          <p:nvPr/>
        </p:nvSpPr>
        <p:spPr>
          <a:xfrm>
            <a:off x="3735667" y="4655331"/>
            <a:ext cx="93863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Motion of L	    Fractional change in amplitude       Phase difference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3705BE42-B26C-6B5A-C363-2EDBD3E20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0023" y="6352859"/>
            <a:ext cx="5185491" cy="365182"/>
          </a:xfrm>
        </p:spPr>
        <p:txBody>
          <a:bodyPr numCol="2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Tamanjyot Singh @ APS Global Physics Summit 2025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A98C4123-404E-26BA-8A9F-167C3EFB99C5}"/>
              </a:ext>
            </a:extLst>
          </p:cNvPr>
          <p:cNvSpPr txBox="1">
            <a:spLocks/>
          </p:cNvSpPr>
          <p:nvPr/>
        </p:nvSpPr>
        <p:spPr>
          <a:xfrm>
            <a:off x="8516040" y="6352859"/>
            <a:ext cx="1784732" cy="365182"/>
          </a:xfrm>
          <a:prstGeom prst="rect">
            <a:avLst/>
          </a:prstGeom>
        </p:spPr>
        <p:txBody>
          <a:bodyPr vert="horz" lIns="91440" tIns="45720" rIns="0" bIns="45720" numCol="2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03/18/2025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91674C-E187-79BF-C607-F9262E544F11}"/>
              </a:ext>
            </a:extLst>
          </p:cNvPr>
          <p:cNvSpPr txBox="1"/>
          <p:nvPr/>
        </p:nvSpPr>
        <p:spPr>
          <a:xfrm>
            <a:off x="11239453" y="4404706"/>
            <a:ext cx="11223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TS+ (in prep)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F46FF11-B042-11CB-7A64-E63CE5DD283E}"/>
                  </a:ext>
                </a:extLst>
              </p:cNvPr>
              <p:cNvSpPr txBox="1"/>
              <p:nvPr/>
            </p:nvSpPr>
            <p:spPr>
              <a:xfrm>
                <a:off x="3123043" y="1605825"/>
                <a:ext cx="1489551" cy="6698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l-GR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5,</a:t>
                </a:r>
                <a:r>
                  <a:rPr lang="en-US" b="1" i="1" dirty="0">
                    <a:solidFill>
                      <a:srgbClr val="00B05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l-GR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𝜴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1.2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F46FF11-B042-11CB-7A64-E63CE5DD28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3043" y="1605825"/>
                <a:ext cx="1489551" cy="669863"/>
              </a:xfrm>
              <a:prstGeom prst="rect">
                <a:avLst/>
              </a:prstGeom>
              <a:blipFill>
                <a:blip r:embed="rId6"/>
                <a:stretch>
                  <a:fillRect t="-1852" b="-1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6">
                <a:extLst>
                  <a:ext uri="{FF2B5EF4-FFF2-40B4-BE49-F238E27FC236}">
                    <a16:creationId xmlns:a16="http://schemas.microsoft.com/office/drawing/2014/main" id="{608EEA5D-A55C-3F52-D36C-ED2DE374B76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5360487"/>
                <a:ext cx="11363737" cy="8269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None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Nutation: 		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n-US" sz="20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Amplitude of the perturbation.		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𝝎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Frequency of the perturbation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Not shown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l-GR" sz="20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𝜴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Precession frequency change due to nutation</a:t>
                </a:r>
              </a:p>
            </p:txBody>
          </p:sp>
        </mc:Choice>
        <mc:Fallback xmlns="">
          <p:sp>
            <p:nvSpPr>
              <p:cNvPr id="16" name="Content Placeholder 6">
                <a:extLst>
                  <a:ext uri="{FF2B5EF4-FFF2-40B4-BE49-F238E27FC236}">
                    <a16:creationId xmlns:a16="http://schemas.microsoft.com/office/drawing/2014/main" id="{608EEA5D-A55C-3F52-D36C-ED2DE374B7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360487"/>
                <a:ext cx="11363737" cy="826972"/>
              </a:xfrm>
              <a:prstGeom prst="rect">
                <a:avLst/>
              </a:prstGeom>
              <a:blipFill>
                <a:blip r:embed="rId7"/>
                <a:stretch>
                  <a:fillRect l="-670" t="-4478" b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FDD05E72-12AE-B834-666B-62B5A76892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66" y="1681569"/>
            <a:ext cx="2478271" cy="279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69382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Univers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Univers" id="{605F9078-86F9-4258-A3E1-F8EFF02AE8CC}" vid="{4848699B-BB01-41E3-9EC4-3D97DFE5292B}"/>
    </a:ext>
  </a:extLst>
</a:theme>
</file>

<file path=ppt/theme/theme2.xml><?xml version="1.0" encoding="utf-8"?>
<a:theme xmlns:a="http://schemas.openxmlformats.org/drawingml/2006/main" name="1_Office Theme">
  <a:themeElements>
    <a:clrScheme name="UTD 2019 Colors">
      <a:dk1>
        <a:srgbClr val="000000"/>
      </a:dk1>
      <a:lt1>
        <a:srgbClr val="FFFFFF"/>
      </a:lt1>
      <a:dk2>
        <a:srgbClr val="414141"/>
      </a:dk2>
      <a:lt2>
        <a:srgbClr val="E7E6E6"/>
      </a:lt2>
      <a:accent1>
        <a:srgbClr val="E87500"/>
      </a:accent1>
      <a:accent2>
        <a:srgbClr val="69BD28"/>
      </a:accent2>
      <a:accent3>
        <a:srgbClr val="00A0DE"/>
      </a:accent3>
      <a:accent4>
        <a:srgbClr val="FFB611"/>
      </a:accent4>
      <a:accent5>
        <a:srgbClr val="154734"/>
      </a:accent5>
      <a:accent6>
        <a:srgbClr val="5FE0B7"/>
      </a:accent6>
      <a:hlink>
        <a:srgbClr val="C8C8C8"/>
      </a:hlink>
      <a:folHlink>
        <a:srgbClr val="808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91C00B5-9A14-A04B-839C-7BA65A2D1CFD}">
  <we:reference id="wa200003220" version="1.0.0.0" store="en-US" storeType="OMEX"/>
  <we:alternateReferences>
    <we:reference id="wa200003220" version="1.0.0.0" store="wa200003220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18708</TotalTime>
  <Words>1418</Words>
  <Application>Microsoft Macintosh PowerPoint</Application>
  <PresentationFormat>Widescreen</PresentationFormat>
  <Paragraphs>283</Paragraphs>
  <Slides>21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Aptos</vt:lpstr>
      <vt:lpstr>Arial</vt:lpstr>
      <vt:lpstr>Calibri</vt:lpstr>
      <vt:lpstr>Cambria Math</vt:lpstr>
      <vt:lpstr>IBM Plex Sans KR SemiBold</vt:lpstr>
      <vt:lpstr>Quicksand</vt:lpstr>
      <vt:lpstr>Times New Roman</vt:lpstr>
      <vt:lpstr>Univers</vt:lpstr>
      <vt:lpstr>GradientUnivers</vt:lpstr>
      <vt:lpstr>1_Office Theme</vt:lpstr>
      <vt:lpstr>gravitational wave signals from Precessing and Nutating binary black holes</vt:lpstr>
      <vt:lpstr>GW Emission</vt:lpstr>
      <vt:lpstr>Precession and nutation</vt:lpstr>
      <vt:lpstr>Regular Precession</vt:lpstr>
      <vt:lpstr>Generic Precession: with Nutation</vt:lpstr>
      <vt:lpstr>Generic Precession: with Nutation</vt:lpstr>
      <vt:lpstr>Modulation RP: θ ̃ and Ω ̃</vt:lpstr>
      <vt:lpstr>Modulation GP: (∆θ) ̃, ω ̃, and (∆Ω) ̃</vt:lpstr>
      <vt:lpstr>Modulation GP: (∆θ) ̃, ω ̃, and (∆Ω) ̃</vt:lpstr>
      <vt:lpstr>Mismatch: </vt:lpstr>
      <vt:lpstr>Distinguishability &amp; next steps</vt:lpstr>
      <vt:lpstr>Thank you</vt:lpstr>
      <vt:lpstr>Bonus Slides:</vt:lpstr>
      <vt:lpstr>GW signal</vt:lpstr>
      <vt:lpstr>Multi-timescale + Taxonomy</vt:lpstr>
      <vt:lpstr>PowerPoint Presentation</vt:lpstr>
      <vt:lpstr>PowerPoint Presentation</vt:lpstr>
      <vt:lpstr>PowerPoint Presentation</vt:lpstr>
      <vt:lpstr>Modulation RP: θ ̃ and Ω ̃</vt:lpstr>
      <vt:lpstr>Distribution of parameters - maximal spins (q)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., Tamanjyot</dc:creator>
  <cp:lastModifiedBy>., Tamanjyot</cp:lastModifiedBy>
  <cp:revision>29</cp:revision>
  <dcterms:created xsi:type="dcterms:W3CDTF">2024-10-11T04:53:44Z</dcterms:created>
  <dcterms:modified xsi:type="dcterms:W3CDTF">2025-05-26T23:59:14Z</dcterms:modified>
</cp:coreProperties>
</file>