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8" r:id="rId2"/>
  </p:sldMasterIdLst>
  <p:notesMasterIdLst>
    <p:notesMasterId r:id="rId16"/>
  </p:notesMasterIdLst>
  <p:sldIdLst>
    <p:sldId id="390" r:id="rId3"/>
    <p:sldId id="399" r:id="rId4"/>
    <p:sldId id="387" r:id="rId5"/>
    <p:sldId id="388" r:id="rId6"/>
    <p:sldId id="389" r:id="rId7"/>
    <p:sldId id="396" r:id="rId8"/>
    <p:sldId id="400" r:id="rId9"/>
    <p:sldId id="401" r:id="rId10"/>
    <p:sldId id="382" r:id="rId11"/>
    <p:sldId id="312" r:id="rId12"/>
    <p:sldId id="392" r:id="rId13"/>
    <p:sldId id="393" r:id="rId14"/>
    <p:sldId id="39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/>
    <p:restoredTop sz="94584"/>
  </p:normalViewPr>
  <p:slideViewPr>
    <p:cSldViewPr snapToGrid="0">
      <p:cViewPr>
        <p:scale>
          <a:sx n="106" d="100"/>
          <a:sy n="106" d="100"/>
        </p:scale>
        <p:origin x="6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03DA6-C452-0744-9142-3E1CAD50B417}" type="datetimeFigureOut">
              <a:rPr lang="en-US" smtClean="0"/>
              <a:t>3/30/24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2580FD-FFD5-0A4F-9CA6-D9106D6541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018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PHY-2011977 and PHY-2309320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60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43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GWs are radiative perturbations in gravitational fields predicted by GR.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939589-3E79-4C82-AA4A-FE78234FAA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011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Lowest PN order - Precession is important in the early </a:t>
            </a:r>
            <a:r>
              <a:rPr lang="en-US" dirty="0" err="1"/>
              <a:t>inspiral</a:t>
            </a:r>
            <a:r>
              <a:rPr lang="en-US" dirty="0"/>
              <a:t> phase where essentially the PN approximation is great!</a:t>
            </a:r>
          </a:p>
          <a:p>
            <a:endParaRPr lang="en-US" dirty="0"/>
          </a:p>
          <a:p>
            <a:r>
              <a:rPr lang="en-US" dirty="0"/>
              <a:t>Goal: Can you measure the precession itself?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80FD-FFD5-0A4F-9CA6-D9106D6541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906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Modifying the lowest order PN amplitude and phase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80FD-FFD5-0A4F-9CA6-D9106D6541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04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redshifted chirp mass of 10M.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80FD-FFD5-0A4F-9CA6-D9106D6541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765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Lowest PN order - Precession is important in the early </a:t>
            </a:r>
            <a:r>
              <a:rPr lang="en-US" dirty="0" err="1"/>
              <a:t>inspiral</a:t>
            </a:r>
            <a:r>
              <a:rPr lang="en-US" dirty="0"/>
              <a:t> phase where essentially the PN approximation is great!</a:t>
            </a:r>
          </a:p>
          <a:p>
            <a:endParaRPr lang="en-US" dirty="0"/>
          </a:p>
          <a:p>
            <a:r>
              <a:rPr lang="en-US" dirty="0"/>
              <a:t>Goal: Can you measure the precession itself?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2580FD-FFD5-0A4F-9CA6-D9106D6541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1996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74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583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Graphic 10">
            <a:extLst>
              <a:ext uri="{FF2B5EF4-FFF2-40B4-BE49-F238E27FC236}">
                <a16:creationId xmlns:a16="http://schemas.microsoft.com/office/drawing/2014/main" id="{AAD06B87-D9B2-4F94-B734-A8F039A2033F}"/>
              </a:ext>
            </a:extLst>
          </p:cNvPr>
          <p:cNvSpPr/>
          <p:nvPr userDrawn="1"/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BB13A13C-36EA-4B13-9175-C5FE95B34D33}"/>
              </a:ext>
            </a:extLst>
          </p:cNvPr>
          <p:cNvSpPr/>
          <p:nvPr userDrawn="1"/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1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34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540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1597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14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50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09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anchor="b"/>
          <a:lstStyle>
            <a:lvl1pPr algn="l">
              <a:defRPr sz="5400" b="0" i="0" cap="none" baseline="0"/>
            </a:lvl1pPr>
          </a:lstStyle>
          <a:p>
            <a:r>
              <a:rPr lang="en-US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75955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37107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5103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2899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16471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6451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m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9224" y="585894"/>
            <a:ext cx="1973552" cy="19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3804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onogram 2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934" y="585894"/>
            <a:ext cx="1970131" cy="197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21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onogram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10934" y="585894"/>
            <a:ext cx="1970131" cy="197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375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onogram Word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75897" y="205964"/>
            <a:ext cx="5240206" cy="209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19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ordmark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28863"/>
            <a:ext cx="12192000" cy="620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9419"/>
            <a:ext cx="10515600" cy="43620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461729"/>
            <a:ext cx="7315200" cy="190307"/>
          </a:xfrm>
        </p:spPr>
        <p:txBody>
          <a:bodyPr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Unit Name Here [Go to Insert/Header and Footer in the top toolbar to change the footer text; also to add or remove Slide Number]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6464043"/>
            <a:ext cx="358140" cy="190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6138438"/>
            <a:ext cx="121920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25" y="6228863"/>
            <a:ext cx="3432175" cy="60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94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l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774E77A-F3AF-2642-9310-AD4C753862B7}"/>
              </a:ext>
            </a:extLst>
          </p:cNvPr>
          <p:cNvSpPr/>
          <p:nvPr userDrawn="1"/>
        </p:nvSpPr>
        <p:spPr>
          <a:xfrm>
            <a:off x="0" y="6228863"/>
            <a:ext cx="12192000" cy="620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B1F3F2-2AC7-B443-8B2E-4E2C0AEEA1A6}"/>
              </a:ext>
            </a:extLst>
          </p:cNvPr>
          <p:cNvCxnSpPr/>
          <p:nvPr userDrawn="1"/>
        </p:nvCxnSpPr>
        <p:spPr>
          <a:xfrm>
            <a:off x="0" y="6138438"/>
            <a:ext cx="121920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461729"/>
            <a:ext cx="7315200" cy="190307"/>
          </a:xfrm>
        </p:spPr>
        <p:txBody>
          <a:bodyPr r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Unit Name Here [Go to Insert/Header and Footer in the top toolbar to change the footer text; also to add or remove Slide Number]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353800" y="6461729"/>
            <a:ext cx="356616" cy="1903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3552" y="6303180"/>
            <a:ext cx="471466" cy="47146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864F1B8-AFCD-9B4D-A310-FC0F8BAA1D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565566"/>
            <a:ext cx="10515600" cy="42113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021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US"/>
              <a:t>Unit Name Here [Go to Insert/Header and Footer in the top toolbar to change the footer text; also to add or remove Slide Number]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35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75D0418A-ADC7-7C49-8916-57C1A6D29F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6428256"/>
            <a:ext cx="6705600" cy="167931"/>
          </a:xfrm>
        </p:spPr>
        <p:txBody>
          <a:bodyPr wrap="square" anchor="b">
            <a:spAutoFit/>
          </a:bodyPr>
          <a:lstStyle>
            <a:lvl1pPr>
              <a:defRPr sz="1000" i="0" baseline="0">
                <a:solidFill>
                  <a:schemeClr val="bg2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insert source or footer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62145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DA9DAA-006C-4F4B-980E-E3DF019B2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0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47914"/>
            <a:ext cx="10515600" cy="115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79418"/>
            <a:ext cx="10515600" cy="45975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461729"/>
            <a:ext cx="7315200" cy="190307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/>
              <a:t>Unit Name Here [Go to Insert/Header and Footer in the top toolbar to change the footer text; also to add or remove Slide Number]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53800" y="6461729"/>
            <a:ext cx="356616" cy="190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26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4.png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4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0F8881A-9FB7-F9A7-2B8B-E8EE2B1551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4" r="294"/>
          <a:stretch/>
        </p:blipFill>
        <p:spPr>
          <a:xfrm>
            <a:off x="-34345" y="-39738"/>
            <a:ext cx="12260689" cy="6937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48930" y="637490"/>
            <a:ext cx="9275699" cy="3569242"/>
          </a:xfrm>
        </p:spPr>
        <p:txBody>
          <a:bodyPr anchor="t">
            <a:normAutofit/>
          </a:bodyPr>
          <a:lstStyle/>
          <a:p>
            <a:pPr algn="r"/>
            <a:r>
              <a:rPr lang="en-US" sz="4400" b="1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Gravitational wave signals from precessing </a:t>
            </a:r>
            <a:r>
              <a:rPr lang="en-US" sz="4400" b="1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bbH</a:t>
            </a:r>
            <a:r>
              <a:rPr lang="en-US" sz="4400" b="1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inspirals</a:t>
            </a:r>
            <a:endParaRPr lang="en-US" dirty="0"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0985" y="3084724"/>
            <a:ext cx="6457550" cy="3386552"/>
          </a:xfrm>
        </p:spPr>
        <p:txBody>
          <a:bodyPr anchor="b">
            <a:normAutofit lnSpcReduction="10000"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Tamanjyot Singh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Evangelos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Stoikos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Ali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Michael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Kesden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Lindsay King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University of Texas at Dallas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APS April meeting 2024, Sacramento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04/05/2024</a:t>
            </a:r>
          </a:p>
        </p:txBody>
      </p:sp>
      <p:pic>
        <p:nvPicPr>
          <p:cNvPr id="8" name="Picture 7" descr="A logo of a globe with a gold ring&#10;&#10;Description automatically generated">
            <a:extLst>
              <a:ext uri="{FF2B5EF4-FFF2-40B4-BE49-F238E27FC236}">
                <a16:creationId xmlns:a16="http://schemas.microsoft.com/office/drawing/2014/main" id="{06B36490-A5A4-5DE7-A3A6-761F28AD96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70" y="5575241"/>
            <a:ext cx="1185023" cy="1190948"/>
          </a:xfrm>
          <a:prstGeom prst="rect">
            <a:avLst/>
          </a:prstGeom>
        </p:spPr>
      </p:pic>
      <p:pic>
        <p:nvPicPr>
          <p:cNvPr id="1026" name="Picture 2" descr="Office of Research and Innovation">
            <a:extLst>
              <a:ext uri="{FF2B5EF4-FFF2-40B4-BE49-F238E27FC236}">
                <a16:creationId xmlns:a16="http://schemas.microsoft.com/office/drawing/2014/main" id="{643A9F02-ADC2-62D0-B025-792033519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839" y="5573667"/>
            <a:ext cx="1185025" cy="118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5DE1F62-4443-5459-459E-66B9FFD2E2B3}"/>
              </a:ext>
            </a:extLst>
          </p:cNvPr>
          <p:cNvSpPr txBox="1"/>
          <p:nvPr/>
        </p:nvSpPr>
        <p:spPr>
          <a:xfrm>
            <a:off x="8319760" y="6596390"/>
            <a:ext cx="44137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Quicksand"/>
              </a:rPr>
              <a:t>Image credit: LIGO/Caltech/MIT/Sonoma State (Aurore </a:t>
            </a:r>
            <a:r>
              <a:rPr lang="en-US" sz="1100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Quicksand"/>
              </a:rPr>
              <a:t>Simonnet</a:t>
            </a:r>
            <a:r>
              <a:rPr lang="en-US" sz="11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Quicksand"/>
              </a:rPr>
              <a:t>)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513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755231-2F73-6249-AD23-58B2E19E4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757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D41D22-A958-6645-A7C2-D08416C005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64" y="1565566"/>
            <a:ext cx="7112333" cy="449233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GWs: Polarizations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Precession in BBH</a:t>
            </a:r>
          </a:p>
          <a:p>
            <a:pPr marL="857250" lvl="1" indent="-342900">
              <a:buFont typeface="Wingdings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Precession model*</a:t>
            </a:r>
          </a:p>
          <a:p>
            <a:pPr marL="857250" lvl="1" indent="-342900">
              <a:buFont typeface="Wingdings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the parameters on strain</a:t>
            </a:r>
          </a:p>
          <a:p>
            <a:pPr marL="857250" lvl="1" indent="-342900">
              <a:buFont typeface="Wingdings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Mismatches: Distinguishability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Inspiral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-only waveforms: quasi-circular orbits for equal mass binaries.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D9397D-507B-4A49-B6DA-1967E79E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663D80-CC7C-0767-DF98-4F47CB404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644" y="1270607"/>
            <a:ext cx="6452689" cy="3629639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FBE8588-C35B-829A-36A4-9D51E7D69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E7C4ACCC-BE78-0FAC-F374-5BE5C53DCCFA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</p:spTree>
    <p:extLst>
      <p:ext uri="{BB962C8B-B14F-4D97-AF65-F5344CB8AC3E}">
        <p14:creationId xmlns:p14="http://schemas.microsoft.com/office/powerpoint/2010/main" val="180566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755231-2F73-6249-AD23-58B2E19E4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09"/>
            <a:ext cx="10515600" cy="115757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Emission of GWs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3FFF8C-0D23-0D45-9CDE-F870109E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6050" y="4692853"/>
                <a:ext cx="8319989" cy="1476856"/>
              </a:xfrm>
            </p:spPr>
            <p:txBody>
              <a:bodyPr>
                <a:normAutofit lnSpcReduction="10000"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LVK network has observed ~90 GW signals in 3 runs (</a:t>
                </a:r>
                <a:r>
                  <a:rPr lang="en-US" sz="1800" dirty="0">
                    <a:solidFill>
                      <a:schemeClr val="accent2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+81 from O4a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GWs pass through, they stretch and squeeze spacetime according to their polarizations: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×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are the detector responses to each polarization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6050" y="4692853"/>
                <a:ext cx="8319989" cy="1476856"/>
              </a:xfrm>
              <a:blipFill>
                <a:blip r:embed="rId3"/>
                <a:stretch>
                  <a:fillRect l="-457" t="-5128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5862B963-6E2F-3297-BC62-84A104DCF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0887" y="111866"/>
            <a:ext cx="4299529" cy="43391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6EBC76-627B-EEB1-033C-79F6EDD57DB7}"/>
              </a:ext>
            </a:extLst>
          </p:cNvPr>
          <p:cNvSpPr txBox="1"/>
          <p:nvPr/>
        </p:nvSpPr>
        <p:spPr>
          <a:xfrm>
            <a:off x="10558024" y="4174024"/>
            <a:ext cx="11523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Abbott+ (2016)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 descr="A black dots in a circle&#10;&#10;Description automatically generated with medium confidence">
            <a:extLst>
              <a:ext uri="{FF2B5EF4-FFF2-40B4-BE49-F238E27FC236}">
                <a16:creationId xmlns:a16="http://schemas.microsoft.com/office/drawing/2014/main" id="{93F621AB-D42C-D634-F311-99432C502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8955" y="4451023"/>
            <a:ext cx="3167270" cy="1520290"/>
          </a:xfrm>
          <a:prstGeom prst="rect">
            <a:avLst/>
          </a:prstGeom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FE3C5D-257C-12E8-39F6-EB1E39C8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05648D87-D660-09C1-A0E2-EBF1E09C47CC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  <p:pic>
        <p:nvPicPr>
          <p:cNvPr id="12" name="Picture 11" descr="A diagram of a star&#10;&#10;Description automatically generated with medium confidence">
            <a:extLst>
              <a:ext uri="{FF2B5EF4-FFF2-40B4-BE49-F238E27FC236}">
                <a16:creationId xmlns:a16="http://schemas.microsoft.com/office/drawing/2014/main" id="{9E61C6E9-726B-56E4-DF2D-41788DA762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405" y="821437"/>
            <a:ext cx="5060513" cy="377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69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0664" y="4307595"/>
                <a:ext cx="11509752" cy="1701306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Amplitude and phase of the GW signal depend on both the sky locations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I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IN" sz="1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𝑆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and orientation of the binary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I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𝐽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IN" sz="1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𝐽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Binary black holes will generally have misaligned spins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Orbital angular momentum (</a:t>
                </a:r>
                <a14:m>
                  <m:oMath xmlns:m="http://schemas.openxmlformats.org/officeDocument/2006/math">
                    <m:r>
                      <a:rPr lang="en-US" sz="18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𝑳</m:t>
                    </m:r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will </a:t>
                </a:r>
                <a:r>
                  <a:rPr lang="en-US" sz="1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precess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a cone around the total angular momentum (</a:t>
                </a:r>
                <a14:m>
                  <m:oMath xmlns:m="http://schemas.openxmlformats.org/officeDocument/2006/math">
                    <m:r>
                      <a:rPr lang="en-US" sz="1800" b="1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𝑱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≡</m:t>
                    </m:r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𝑳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:r>
                  <a:rPr lang="en-US" sz="18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Apostolatos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+ 1994]</a:t>
                </a:r>
                <a:endParaRPr lang="en-US" sz="1800" baseline="30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Amplitude and phase of the signal will be modulated due to this precession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0664" y="4307595"/>
                <a:ext cx="11509752" cy="1701306"/>
              </a:xfrm>
              <a:blipFill>
                <a:blip r:embed="rId2"/>
                <a:stretch>
                  <a:fillRect l="-330" t="-2963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0A9C231-1065-1C11-3874-0F838FC23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171" y="1017197"/>
            <a:ext cx="1741843" cy="2986016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C196D9A-C5EE-2012-36A9-2749C7658722}"/>
              </a:ext>
            </a:extLst>
          </p:cNvPr>
          <p:cNvCxnSpPr>
            <a:cxnSpLocks/>
          </p:cNvCxnSpPr>
          <p:nvPr/>
        </p:nvCxnSpPr>
        <p:spPr>
          <a:xfrm>
            <a:off x="5448987" y="3479672"/>
            <a:ext cx="475240" cy="2011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7A36255-919A-A73C-D762-59CFE457C31C}"/>
              </a:ext>
            </a:extLst>
          </p:cNvPr>
          <p:cNvCxnSpPr>
            <a:cxnSpLocks/>
          </p:cNvCxnSpPr>
          <p:nvPr/>
        </p:nvCxnSpPr>
        <p:spPr>
          <a:xfrm flipV="1">
            <a:off x="5448987" y="3270142"/>
            <a:ext cx="521978" cy="20953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 descr="A diagram of a solar system&#10;&#10;Description automatically generated">
            <a:extLst>
              <a:ext uri="{FF2B5EF4-FFF2-40B4-BE49-F238E27FC236}">
                <a16:creationId xmlns:a16="http://schemas.microsoft.com/office/drawing/2014/main" id="{BBE88D62-D9CD-8CDD-BADC-0E59173DF0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88" t="3814" r="2004" b="2360"/>
          <a:stretch/>
        </p:blipFill>
        <p:spPr>
          <a:xfrm>
            <a:off x="7718962" y="1124729"/>
            <a:ext cx="3705815" cy="270764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933AD1B-038F-39DF-B414-8418BF0D88F4}"/>
              </a:ext>
            </a:extLst>
          </p:cNvPr>
          <p:cNvSpPr txBox="1"/>
          <p:nvPr/>
        </p:nvSpPr>
        <p:spPr>
          <a:xfrm>
            <a:off x="6876508" y="3727355"/>
            <a:ext cx="14873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Apostolatos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(1994)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5F3AB723-E0E2-0E7F-C569-3BD99AADD252}"/>
              </a:ext>
            </a:extLst>
          </p:cNvPr>
          <p:cNvSpPr txBox="1">
            <a:spLocks/>
          </p:cNvSpPr>
          <p:nvPr/>
        </p:nvSpPr>
        <p:spPr>
          <a:xfrm>
            <a:off x="838200" y="3609"/>
            <a:ext cx="10515600" cy="115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GWs &amp; Precession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2B2723-23A0-CA19-0147-C02EEE975E19}"/>
                  </a:ext>
                </a:extLst>
              </p:cNvPr>
              <p:cNvSpPr txBox="1"/>
              <p:nvPr/>
            </p:nvSpPr>
            <p:spPr>
              <a:xfrm>
                <a:off x="9214015" y="636387"/>
                <a:ext cx="2210762" cy="380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Φ</m:t>
                          </m:r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92B2723-23A0-CA19-0147-C02EEE975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4015" y="636387"/>
                <a:ext cx="2210762" cy="380810"/>
              </a:xfrm>
              <a:prstGeom prst="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 descr="Black Hole Spins | Stars, Stellar Dynamics, Black Holes, and Gravitational  Waves at UNC">
            <a:extLst>
              <a:ext uri="{FF2B5EF4-FFF2-40B4-BE49-F238E27FC236}">
                <a16:creationId xmlns:a16="http://schemas.microsoft.com/office/drawing/2014/main" id="{D8A36F85-368C-D375-4E62-6C4A235FA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8" y="935949"/>
            <a:ext cx="4047085" cy="306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B4D7620-DB53-4E4C-9C16-CC2B0B5AA15F}"/>
              </a:ext>
            </a:extLst>
          </p:cNvPr>
          <p:cNvSpPr txBox="1"/>
          <p:nvPr/>
        </p:nvSpPr>
        <p:spPr>
          <a:xfrm>
            <a:off x="3143440" y="3814128"/>
            <a:ext cx="18472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Rodriguez group @ UNC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Slide Number Placeholder 8">
            <a:extLst>
              <a:ext uri="{FF2B5EF4-FFF2-40B4-BE49-F238E27FC236}">
                <a16:creationId xmlns:a16="http://schemas.microsoft.com/office/drawing/2014/main" id="{C691CCBF-246B-E1DD-B35A-7B679BA0A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884902BE-8985-9EBC-C565-0DF8947CF118}"/>
              </a:ext>
            </a:extLst>
          </p:cNvPr>
          <p:cNvSpPr txBox="1">
            <a:spLocks/>
          </p:cNvSpPr>
          <p:nvPr/>
        </p:nvSpPr>
        <p:spPr>
          <a:xfrm>
            <a:off x="1240023" y="6352859"/>
            <a:ext cx="6170863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Tamanjyot Singh @ April APS, Sacramento</a:t>
            </a:r>
          </a:p>
        </p:txBody>
      </p:sp>
      <p:sp>
        <p:nvSpPr>
          <p:cNvPr id="19" name="Footer Placeholder 1">
            <a:extLst>
              <a:ext uri="{FF2B5EF4-FFF2-40B4-BE49-F238E27FC236}">
                <a16:creationId xmlns:a16="http://schemas.microsoft.com/office/drawing/2014/main" id="{51A00140-ABBD-CD2C-7170-E2A10CA89162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</p:spTree>
    <p:extLst>
      <p:ext uri="{BB962C8B-B14F-4D97-AF65-F5344CB8AC3E}">
        <p14:creationId xmlns:p14="http://schemas.microsoft.com/office/powerpoint/2010/main" val="1853072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0662" y="4204990"/>
                <a:ext cx="7423009" cy="1852909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propose a model that quantifies this precession via new parameters 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:r>
                  <a:rPr lang="en-US" sz="18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Gangardt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+ 2021]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marL="857250" lvl="1" indent="-342900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Precession amplitude: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the opening angle of the cone,</a:t>
                </a:r>
              </a:p>
              <a:p>
                <a:pPr marL="857250" lvl="1" indent="-342900"/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Precession frequency: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l-GR" sz="1600" b="1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𝜴</m:t>
                        </m:r>
                      </m:e>
                    </m:acc>
                  </m:oMath>
                </a14:m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how fast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𝑳</m:t>
                    </m:r>
                  </m:oMath>
                </a14:m>
                <a:r>
                  <a:rPr lang="en-US" sz="16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6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precesses</a:t>
                </a:r>
                <a:r>
                  <a:rPr 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in the cone about </a:t>
                </a:r>
                <a14:m>
                  <m:oMath xmlns:m="http://schemas.openxmlformats.org/officeDocument/2006/math">
                    <m:r>
                      <a:rPr lang="en-US" sz="1600" b="1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𝑱</m:t>
                    </m:r>
                  </m:oMath>
                </a14:m>
                <a:endPara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Distributions of these parameters for a population of </a:t>
                </a: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equal mass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binaries with </a:t>
                </a: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maximal spin magnitudes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isotropic spin directions</a:t>
                </a:r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0662" y="4204990"/>
                <a:ext cx="7423009" cy="1852909"/>
              </a:xfrm>
              <a:blipFill>
                <a:blip r:embed="rId3"/>
                <a:stretch>
                  <a:fillRect l="-512" t="-34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0CACBE06-7DB4-E103-7AFC-7A37F1C02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313" y="1072497"/>
            <a:ext cx="2944181" cy="2944181"/>
          </a:xfrm>
          <a:prstGeom prst="rect">
            <a:avLst/>
          </a:prstGeom>
        </p:spPr>
      </p:pic>
      <p:pic>
        <p:nvPicPr>
          <p:cNvPr id="4" name="Picture 3" descr="A graph with colored circles&#10;&#10;Description automatically generated">
            <a:extLst>
              <a:ext uri="{FF2B5EF4-FFF2-40B4-BE49-F238E27FC236}">
                <a16:creationId xmlns:a16="http://schemas.microsoft.com/office/drawing/2014/main" id="{E31A8EA6-95B0-370A-4523-F6F6DF408E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6257" y="451693"/>
            <a:ext cx="5137544" cy="37580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3FB50A-7961-FA64-9C88-5967AE8FB61F}"/>
              </a:ext>
            </a:extLst>
          </p:cNvPr>
          <p:cNvSpPr txBox="1"/>
          <p:nvPr/>
        </p:nvSpPr>
        <p:spPr>
          <a:xfrm>
            <a:off x="5414556" y="3609279"/>
            <a:ext cx="11223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TS+ (in prep)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9B7336-4C0F-9E4F-7B04-FD1F21ADC345}"/>
              </a:ext>
            </a:extLst>
          </p:cNvPr>
          <p:cNvSpPr txBox="1"/>
          <p:nvPr/>
        </p:nvSpPr>
        <p:spPr>
          <a:xfrm>
            <a:off x="10616876" y="3927991"/>
            <a:ext cx="7369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A0D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Edge-on</a:t>
            </a: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6722A6DE-1551-7923-82E3-74EE300CCE5D}"/>
              </a:ext>
            </a:extLst>
          </p:cNvPr>
          <p:cNvSpPr txBox="1">
            <a:spLocks/>
          </p:cNvSpPr>
          <p:nvPr/>
        </p:nvSpPr>
        <p:spPr>
          <a:xfrm>
            <a:off x="838200" y="3609"/>
            <a:ext cx="10515600" cy="115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Precession ‘toy’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6D716B5-DD5D-CF43-7F0A-901B81696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5047871"/>
                  </p:ext>
                </p:extLst>
              </p:nvPr>
            </p:nvGraphicFramePr>
            <p:xfrm>
              <a:off x="8163616" y="4484356"/>
              <a:ext cx="3084606" cy="1471371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661960">
                      <a:extLst>
                        <a:ext uri="{9D8B030D-6E8A-4147-A177-3AD203B41FA5}">
                          <a16:colId xmlns:a16="http://schemas.microsoft.com/office/drawing/2014/main" val="3630940826"/>
                        </a:ext>
                      </a:extLst>
                    </a:gridCol>
                    <a:gridCol w="664945">
                      <a:extLst>
                        <a:ext uri="{9D8B030D-6E8A-4147-A177-3AD203B41FA5}">
                          <a16:colId xmlns:a16="http://schemas.microsoft.com/office/drawing/2014/main" val="4275279920"/>
                        </a:ext>
                      </a:extLst>
                    </a:gridCol>
                    <a:gridCol w="868123">
                      <a:extLst>
                        <a:ext uri="{9D8B030D-6E8A-4147-A177-3AD203B41FA5}">
                          <a16:colId xmlns:a16="http://schemas.microsoft.com/office/drawing/2014/main" val="1456967439"/>
                        </a:ext>
                      </a:extLst>
                    </a:gridCol>
                    <a:gridCol w="889578">
                      <a:extLst>
                        <a:ext uri="{9D8B030D-6E8A-4147-A177-3AD203B41FA5}">
                          <a16:colId xmlns:a16="http://schemas.microsoft.com/office/drawing/2014/main" val="203982264"/>
                        </a:ext>
                      </a:extLst>
                    </a:gridCol>
                  </a:tblGrid>
                  <a:tr h="3916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4474554"/>
                      </a:ext>
                    </a:extLst>
                  </a:tr>
                  <a:tr h="4746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8.06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8067396"/>
                      </a:ext>
                    </a:extLst>
                  </a:tr>
                  <a:tr h="43737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800" b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69213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66D716B5-DD5D-CF43-7F0A-901B81696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75047871"/>
                  </p:ext>
                </p:extLst>
              </p:nvPr>
            </p:nvGraphicFramePr>
            <p:xfrm>
              <a:off x="8163616" y="4484356"/>
              <a:ext cx="3084606" cy="1471371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661960">
                      <a:extLst>
                        <a:ext uri="{9D8B030D-6E8A-4147-A177-3AD203B41FA5}">
                          <a16:colId xmlns:a16="http://schemas.microsoft.com/office/drawing/2014/main" val="3630940826"/>
                        </a:ext>
                      </a:extLst>
                    </a:gridCol>
                    <a:gridCol w="664945">
                      <a:extLst>
                        <a:ext uri="{9D8B030D-6E8A-4147-A177-3AD203B41FA5}">
                          <a16:colId xmlns:a16="http://schemas.microsoft.com/office/drawing/2014/main" val="4275279920"/>
                        </a:ext>
                      </a:extLst>
                    </a:gridCol>
                    <a:gridCol w="868123">
                      <a:extLst>
                        <a:ext uri="{9D8B030D-6E8A-4147-A177-3AD203B41FA5}">
                          <a16:colId xmlns:a16="http://schemas.microsoft.com/office/drawing/2014/main" val="1456967439"/>
                        </a:ext>
                      </a:extLst>
                    </a:gridCol>
                    <a:gridCol w="889578">
                      <a:extLst>
                        <a:ext uri="{9D8B030D-6E8A-4147-A177-3AD203B41FA5}">
                          <a16:colId xmlns:a16="http://schemas.microsoft.com/office/drawing/2014/main" val="203982264"/>
                        </a:ext>
                      </a:extLst>
                    </a:gridCol>
                  </a:tblGrid>
                  <a:tr h="3916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4474554"/>
                      </a:ext>
                    </a:extLst>
                  </a:tr>
                  <a:tr h="5638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75000" r="-375000" b="-977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8.06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8067396"/>
                      </a:ext>
                    </a:extLst>
                  </a:tr>
                  <a:tr h="5158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187805" r="-375000" b="-48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69213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D20EDC54-A644-5ECC-7C93-B6DE514AA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9CD08442-23E9-D22E-79A7-4747245CF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62C265FC-93FC-6C5B-0300-1CC09E47ED9E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  <p:pic>
        <p:nvPicPr>
          <p:cNvPr id="21" name="Picture 20" descr="A screenshot of a number of numbers&#10;&#10;Description automatically generated">
            <a:extLst>
              <a:ext uri="{FF2B5EF4-FFF2-40B4-BE49-F238E27FC236}">
                <a16:creationId xmlns:a16="http://schemas.microsoft.com/office/drawing/2014/main" id="{E3CFAB8C-0A95-6627-28DF-7C1CD00458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5542" y="4468840"/>
            <a:ext cx="31242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881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26944" y="1161185"/>
                <a:ext cx="4467413" cy="3048158"/>
              </a:xfrm>
            </p:spPr>
            <p:txBody>
              <a:bodyPr>
                <a:norm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Comparing amplitudes and phases of the precessing signals and non-precessing signals: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𝑃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𝑁𝑃</m:t>
                        </m:r>
                      </m:sub>
                    </m:sSub>
                    <m:r>
                      <a:rPr lang="en-US" sz="2000" i="1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𝑁𝑃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Φ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𝑁𝑃</m:t>
                            </m:r>
                          </m:sub>
                        </m:sSub>
                      </m:sup>
                    </m:sSup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b="1" i="1" dirty="0"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~ the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amplitude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the modulations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0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l-G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𝜴</m:t>
                        </m:r>
                      </m:e>
                    </m:acc>
                    <m:r>
                      <a:rPr lang="el-GR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~ the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number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modulations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26944" y="1161185"/>
                <a:ext cx="4467413" cy="3048158"/>
              </a:xfrm>
              <a:blipFill>
                <a:blip r:embed="rId3"/>
                <a:stretch>
                  <a:fillRect l="-1133" t="-2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A graph with blue and orange lines&#10;&#10;Description automatically generated">
            <a:extLst>
              <a:ext uri="{FF2B5EF4-FFF2-40B4-BE49-F238E27FC236}">
                <a16:creationId xmlns:a16="http://schemas.microsoft.com/office/drawing/2014/main" id="{52D60024-0122-6A68-89B1-05AE2E685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576" y="794474"/>
            <a:ext cx="3533580" cy="2646038"/>
          </a:xfrm>
          <a:prstGeom prst="rect">
            <a:avLst/>
          </a:prstGeom>
        </p:spPr>
      </p:pic>
      <p:pic>
        <p:nvPicPr>
          <p:cNvPr id="12" name="Picture 11" descr="A graph with a line graph and numbers&#10;&#10;Description automatically generated">
            <a:extLst>
              <a:ext uri="{FF2B5EF4-FFF2-40B4-BE49-F238E27FC236}">
                <a16:creationId xmlns:a16="http://schemas.microsoft.com/office/drawing/2014/main" id="{BAD065C2-50F3-C351-1EE2-30365F0D1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5011" y="3451529"/>
            <a:ext cx="3458671" cy="2650806"/>
          </a:xfrm>
          <a:prstGeom prst="rect">
            <a:avLst/>
          </a:prstGeom>
        </p:spPr>
      </p:pic>
      <p:pic>
        <p:nvPicPr>
          <p:cNvPr id="5" name="Picture 4" descr="A graph of a function&#10;&#10;Description automatically generated">
            <a:extLst>
              <a:ext uri="{FF2B5EF4-FFF2-40B4-BE49-F238E27FC236}">
                <a16:creationId xmlns:a16="http://schemas.microsoft.com/office/drawing/2014/main" id="{59194C9E-F87D-D420-2751-2C8FC13011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5677" y="783457"/>
            <a:ext cx="3533579" cy="2646037"/>
          </a:xfrm>
          <a:prstGeom prst="rect">
            <a:avLst/>
          </a:prstGeom>
        </p:spPr>
      </p:pic>
      <p:pic>
        <p:nvPicPr>
          <p:cNvPr id="15" name="Picture 14" descr="A graph with blue and orange lines&#10;&#10;Description automatically generated">
            <a:extLst>
              <a:ext uri="{FF2B5EF4-FFF2-40B4-BE49-F238E27FC236}">
                <a16:creationId xmlns:a16="http://schemas.microsoft.com/office/drawing/2014/main" id="{5A183CBD-9381-20F6-FC1D-4234106AD7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4413" y="3462178"/>
            <a:ext cx="3458671" cy="26508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A05C0C-004D-DEC9-6F05-8481315A3C6B}"/>
              </a:ext>
            </a:extLst>
          </p:cNvPr>
          <p:cNvSpPr txBox="1"/>
          <p:nvPr/>
        </p:nvSpPr>
        <p:spPr>
          <a:xfrm>
            <a:off x="4772446" y="5845338"/>
            <a:ext cx="1598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Edge-on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5F9ADB-550F-8162-6BB3-34E843481AE0}"/>
              </a:ext>
            </a:extLst>
          </p:cNvPr>
          <p:cNvSpPr txBox="1"/>
          <p:nvPr/>
        </p:nvSpPr>
        <p:spPr>
          <a:xfrm>
            <a:off x="7919098" y="5871312"/>
            <a:ext cx="14873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(in prep)</a:t>
            </a:r>
            <a:endParaRPr lang="en-IN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5CA9382-43C4-4841-830C-DD354B164545}"/>
              </a:ext>
            </a:extLst>
          </p:cNvPr>
          <p:cNvSpPr txBox="1">
            <a:spLocks/>
          </p:cNvSpPr>
          <p:nvPr/>
        </p:nvSpPr>
        <p:spPr>
          <a:xfrm>
            <a:off x="838200" y="3609"/>
            <a:ext cx="10515600" cy="115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Modulations in amplitude and phase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A9BF84-A4D7-A014-19A6-48CFE4267D48}"/>
                  </a:ext>
                </a:extLst>
              </p:cNvPr>
              <p:cNvSpPr txBox="1"/>
              <p:nvPr/>
            </p:nvSpPr>
            <p:spPr>
              <a:xfrm>
                <a:off x="9718431" y="413023"/>
                <a:ext cx="204572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sz="18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000" dirty="0">
                    <a:latin typeface="Monotype Corsiva" panose="03010101010201010101" pitchFamily="66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1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=10</m:t>
                    </m:r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A9BF84-A4D7-A014-19A6-48CFE4267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8431" y="413023"/>
                <a:ext cx="2045725" cy="400110"/>
              </a:xfrm>
              <a:prstGeom prst="rect">
                <a:avLst/>
              </a:prstGeom>
              <a:blipFill>
                <a:blip r:embed="rId8"/>
                <a:stretch>
                  <a:fillRect t="-9375" b="-28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F982E5B7-16AE-0ADC-3335-B0B528E5E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3D6C1918-A608-EA7E-39BC-D1AD1DCD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F8C11548-C442-FF78-036D-C293B99471B2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</p:spTree>
    <p:extLst>
      <p:ext uri="{BB962C8B-B14F-4D97-AF65-F5344CB8AC3E}">
        <p14:creationId xmlns:p14="http://schemas.microsoft.com/office/powerpoint/2010/main" val="384170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0663" y="1006410"/>
                <a:ext cx="6256245" cy="5051490"/>
              </a:xfrm>
            </p:spPr>
            <p:txBody>
              <a:bodyPr>
                <a:norm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Source waveform is compared to a template bank of waveforms and mismatches are calculated.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𝝐</m:t>
                      </m:r>
                      <m:d>
                        <m:dPr>
                          <m:ctrlPr>
                            <a:rPr lang="en-US" sz="18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b="1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sz="18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𝒔</m:t>
                              </m:r>
                            </m:sub>
                          </m:sSub>
                          <m:r>
                            <a:rPr lang="en-US" sz="1800" b="1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800" b="1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1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sz="1800" b="1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𝒕</m:t>
                              </m:r>
                            </m:sub>
                          </m:sSub>
                        </m:e>
                      </m:d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=1− </m:t>
                      </m:r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𝑀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b="0" i="1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sz="1800" b="0" i="1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=1−</m:t>
                      </m:r>
                      <m:func>
                        <m:func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18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800" b="0" i="0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18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sz="18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𝜙</m:t>
                                  </m:r>
                                </m:e>
                                <m:sub>
                                  <m:r>
                                    <a:rPr lang="en-US" sz="1800" b="0" i="1" smtClean="0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en-US" sz="1800" i="1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8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&lt;</m:t>
                                  </m:r>
                                  <m:sSub>
                                    <m:sSubPr>
                                      <m:ctrlPr>
                                        <a:rPr lang="en-US" sz="1800" i="1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|</m:t>
                                  </m:r>
                                  <m:sSub>
                                    <m:sSubPr>
                                      <m:ctrlPr>
                                        <a:rPr lang="en-US" sz="1800" i="1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h</m:t>
                                      </m:r>
                                    </m:e>
                                    <m:sub>
                                      <m:r>
                                        <a:rPr lang="en-US" sz="1800" b="0" i="1" smtClean="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sz="1800" i="1">
                                      <a:solidFill>
                                        <a:schemeClr val="accent1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&gt;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en-US" sz="1800" i="1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en-US" sz="1800" i="1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&lt;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sz="1800" b="0" i="1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solidFill>
                                                    <a:schemeClr val="accent1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chemeClr val="accent1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0" i="1" smtClean="0">
                                                  <a:solidFill>
                                                    <a:schemeClr val="accent1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800" i="1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&gt;&lt;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800" i="1">
                                                  <a:solidFill>
                                                    <a:schemeClr val="accent1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800" i="1">
                                                  <a:solidFill>
                                                    <a:schemeClr val="accent1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h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800" b="0" i="1" smtClean="0">
                                                  <a:solidFill>
                                                    <a:schemeClr val="accent1">
                                                      <a:lumMod val="75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h</m:t>
                                          </m:r>
                                        </m:e>
                                        <m:sub>
                                          <m:r>
                                            <a:rPr lang="en-US" sz="1800" b="0" i="1" smtClean="0">
                                              <a:solidFill>
                                                <a:schemeClr val="accent1">
                                                  <a:lumMod val="75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  <m:r>
                                        <a:rPr lang="en-US" sz="1800" i="1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&gt;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</m:func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sz="1800" b="0" i="1" dirty="0">
                  <a:solidFill>
                    <a:schemeClr val="accent1">
                      <a:lumMod val="75000"/>
                    </a:schemeClr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Signal-to-noise ratio (SNR) </a:t>
                </a:r>
                <a14:m>
                  <m:oMath xmlns:m="http://schemas.openxmlformats.org/officeDocument/2006/math">
                    <m:r>
                      <a:rPr lang="en-US" sz="200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 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&gt;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1/2</m:t>
                        </m:r>
                      </m:sup>
                    </m:sSup>
                  </m:oMath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𝝐</m:t>
                    </m:r>
                    <m:r>
                      <a:rPr lang="en-US" sz="20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000" b="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g</a:t>
                </a:r>
                <a:r>
                  <a:rPr lang="en-US" sz="2000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oes down with chirp mass since signals get shorter.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0663" y="1006410"/>
                <a:ext cx="6256245" cy="5051490"/>
              </a:xfrm>
              <a:blipFill>
                <a:blip r:embed="rId2"/>
                <a:stretch>
                  <a:fillRect l="-607" t="-12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8B2016A-0ED2-9F29-D6B2-E0D05F37E10E}"/>
              </a:ext>
            </a:extLst>
          </p:cNvPr>
          <p:cNvSpPr txBox="1"/>
          <p:nvPr/>
        </p:nvSpPr>
        <p:spPr>
          <a:xfrm>
            <a:off x="2631989" y="65367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ACCEBC98-407F-B552-E05B-7182B4CC676A}"/>
              </a:ext>
            </a:extLst>
          </p:cNvPr>
          <p:cNvSpPr txBox="1">
            <a:spLocks/>
          </p:cNvSpPr>
          <p:nvPr/>
        </p:nvSpPr>
        <p:spPr>
          <a:xfrm>
            <a:off x="838200" y="3609"/>
            <a:ext cx="10515600" cy="115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Mismatches</a:t>
            </a:r>
          </a:p>
        </p:txBody>
      </p:sp>
      <p:pic>
        <p:nvPicPr>
          <p:cNvPr id="15" name="Picture 14" descr="A graph of a number of numbers&#10;&#10;Description automatically generated with medium confidence">
            <a:extLst>
              <a:ext uri="{FF2B5EF4-FFF2-40B4-BE49-F238E27FC236}">
                <a16:creationId xmlns:a16="http://schemas.microsoft.com/office/drawing/2014/main" id="{1F234FD4-5E38-9A72-542A-AC47EEE71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798" y="48127"/>
            <a:ext cx="5220226" cy="60358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B3A0A7-D9B0-E232-70BD-722C1DAE41D0}"/>
              </a:ext>
            </a:extLst>
          </p:cNvPr>
          <p:cNvSpPr txBox="1"/>
          <p:nvPr/>
        </p:nvSpPr>
        <p:spPr>
          <a:xfrm>
            <a:off x="10854018" y="5824498"/>
            <a:ext cx="14873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TS+ (in prep)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4000AE-D11B-DC7E-7CE7-1098DD41152A}"/>
              </a:ext>
            </a:extLst>
          </p:cNvPr>
          <p:cNvSpPr txBox="1"/>
          <p:nvPr/>
        </p:nvSpPr>
        <p:spPr>
          <a:xfrm>
            <a:off x="7193595" y="5780892"/>
            <a:ext cx="1598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A0DE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Edge-on</a:t>
            </a:r>
          </a:p>
        </p:txBody>
      </p:sp>
      <p:sp>
        <p:nvSpPr>
          <p:cNvPr id="13" name="Slide Number Placeholder 8">
            <a:extLst>
              <a:ext uri="{FF2B5EF4-FFF2-40B4-BE49-F238E27FC236}">
                <a16:creationId xmlns:a16="http://schemas.microsoft.com/office/drawing/2014/main" id="{96670EDA-EEDD-4E99-5C31-77B96F132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sp>
        <p:nvSpPr>
          <p:cNvPr id="17" name="Footer Placeholder 1">
            <a:extLst>
              <a:ext uri="{FF2B5EF4-FFF2-40B4-BE49-F238E27FC236}">
                <a16:creationId xmlns:a16="http://schemas.microsoft.com/office/drawing/2014/main" id="{6980FD95-2135-1950-5F06-8166791D7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18" name="Footer Placeholder 1">
            <a:extLst>
              <a:ext uri="{FF2B5EF4-FFF2-40B4-BE49-F238E27FC236}">
                <a16:creationId xmlns:a16="http://schemas.microsoft.com/office/drawing/2014/main" id="{5BEFC63C-8EA5-4003-9C19-32A06035C994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8E6A132-088D-5F68-0F73-FCAFF7BD3512}"/>
                  </a:ext>
                </a:extLst>
              </p:cNvPr>
              <p:cNvSpPr txBox="1"/>
              <p:nvPr/>
            </p:nvSpPr>
            <p:spPr>
              <a:xfrm>
                <a:off x="5917004" y="1297541"/>
                <a:ext cx="1314886" cy="349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600" dirty="0" smtClean="0">
                          <a:latin typeface="Monotype Corsiva" panose="03010101010201010101" pitchFamily="66" charset="0"/>
                        </a:rPr>
                        <m:t>M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=10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8E6A132-088D-5F68-0F73-FCAFF7BD35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004" y="1297541"/>
                <a:ext cx="1314886" cy="349326"/>
              </a:xfrm>
              <a:prstGeom prst="rect">
                <a:avLst/>
              </a:prstGeom>
              <a:blipFill>
                <a:blip r:embed="rId4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873264-18D4-93F9-A648-59517B8A2489}"/>
                  </a:ext>
                </a:extLst>
              </p:cNvPr>
              <p:cNvSpPr txBox="1"/>
              <p:nvPr/>
            </p:nvSpPr>
            <p:spPr>
              <a:xfrm>
                <a:off x="5947159" y="3995220"/>
                <a:ext cx="1399142" cy="3493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600" dirty="0" smtClean="0">
                          <a:latin typeface="Monotype Corsiva" panose="03010101010201010101" pitchFamily="66" charset="0"/>
                        </a:rPr>
                        <m:t>M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⊙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873264-18D4-93F9-A648-59517B8A2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159" y="3995220"/>
                <a:ext cx="1399142" cy="34932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088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200664" y="1161184"/>
                <a:ext cx="4548992" cy="3658569"/>
              </a:xfrm>
            </p:spPr>
            <p:txBody>
              <a:bodyPr>
                <a:normAutofit lnSpcReduction="10000"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Lindblom criterion </a:t>
                </a:r>
                <a:r>
                  <a:rPr lang="en-US" sz="1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[Lindblom+ 2008]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: two waveforms are distinguishable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𝜖</m:t>
                    </m:r>
                    <m:r>
                      <a:rPr lang="en-US" sz="20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 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𝜌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White X are the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face-on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orientations, and the black line is for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edge-on</a:t>
                </a: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orientations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White dashed line separates the orientations/sky locations where precession is distinguishable from NP</a:t>
                </a:r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4D41D22-A958-6645-A7C2-D08416C005F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200664" y="1161184"/>
                <a:ext cx="4548992" cy="3658569"/>
              </a:xfrm>
              <a:blipFill>
                <a:blip r:embed="rId3"/>
                <a:stretch>
                  <a:fillRect l="-836" t="-24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group of images of a graph&#10;&#10;Description automatically generated with medium confidence">
            <a:extLst>
              <a:ext uri="{FF2B5EF4-FFF2-40B4-BE49-F238E27FC236}">
                <a16:creationId xmlns:a16="http://schemas.microsoft.com/office/drawing/2014/main" id="{0365963D-754A-E0D9-0ED1-B92279E6C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338" y="244700"/>
            <a:ext cx="6735318" cy="58682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CFFCE1A-67AB-CB5D-E6A2-05093CD2ACD4}"/>
                  </a:ext>
                </a:extLst>
              </p:cNvPr>
              <p:cNvSpPr txBox="1"/>
              <p:nvPr/>
            </p:nvSpPr>
            <p:spPr>
              <a:xfrm>
                <a:off x="10699532" y="5835992"/>
                <a:ext cx="148738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kumimoji="0" lang="en-US" sz="1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𝐷</m:t>
                          </m:r>
                        </m:e>
                        <m:sub>
                          <m:r>
                            <a:rPr kumimoji="0" lang="en-US" sz="1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𝐿</m:t>
                          </m:r>
                        </m:sub>
                      </m:sSub>
                      <m:r>
                        <a:rPr kumimoji="0" lang="en-US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=1.5 </m:t>
                      </m:r>
                      <m:r>
                        <m:rPr>
                          <m:sty m:val="p"/>
                        </m:rP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Gpc</m:t>
                      </m:r>
                    </m:oMath>
                  </m:oMathPara>
                </a14:m>
                <a:endParaRPr lang="en-IN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CFFCE1A-67AB-CB5D-E6A2-05093CD2AC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9532" y="5835992"/>
                <a:ext cx="1487381" cy="276999"/>
              </a:xfrm>
              <a:prstGeom prst="rect">
                <a:avLst/>
              </a:prstGeom>
              <a:blipFill>
                <a:blip r:embed="rId5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554EB114-0F17-5B15-62BD-D81B803D155B}"/>
              </a:ext>
            </a:extLst>
          </p:cNvPr>
          <p:cNvSpPr txBox="1"/>
          <p:nvPr/>
        </p:nvSpPr>
        <p:spPr>
          <a:xfrm>
            <a:off x="8012682" y="5835992"/>
            <a:ext cx="14873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(in prep)</a:t>
            </a:r>
            <a:endParaRPr lang="en-IN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2AE0E0-3D3D-3F3B-2BBD-717157052941}"/>
                  </a:ext>
                </a:extLst>
              </p:cNvPr>
              <p:cNvSpPr txBox="1"/>
              <p:nvPr/>
            </p:nvSpPr>
            <p:spPr>
              <a:xfrm>
                <a:off x="595975" y="4995793"/>
                <a:ext cx="3758370" cy="381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</m:acc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en-US" sz="18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</m:sub>
                      </m:sSub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02AE0E0-3D3D-3F3B-2BBD-717157052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975" y="4995793"/>
                <a:ext cx="3758370" cy="381643"/>
              </a:xfrm>
              <a:prstGeom prst="rect">
                <a:avLst/>
              </a:prstGeom>
              <a:blipFill>
                <a:blip r:embed="rId6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5">
            <a:extLst>
              <a:ext uri="{FF2B5EF4-FFF2-40B4-BE49-F238E27FC236}">
                <a16:creationId xmlns:a16="http://schemas.microsoft.com/office/drawing/2014/main" id="{8243A088-2CC3-4E9B-B68B-85D9E779A6E2}"/>
              </a:ext>
            </a:extLst>
          </p:cNvPr>
          <p:cNvSpPr txBox="1">
            <a:spLocks/>
          </p:cNvSpPr>
          <p:nvPr/>
        </p:nvSpPr>
        <p:spPr>
          <a:xfrm>
            <a:off x="838200" y="3609"/>
            <a:ext cx="10515600" cy="115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Distinguishability</a:t>
            </a:r>
          </a:p>
        </p:txBody>
      </p:sp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EAE1FC82-D511-4671-47F5-53E3C0D2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9ED2A7F1-B09B-963F-D507-094EEE7F3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5A6FCCB8-B416-689B-6E44-3CC983715BA2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0B8865-BD2B-7CEE-58E7-36113B591CA0}"/>
                  </a:ext>
                </a:extLst>
              </p:cNvPr>
              <p:cNvSpPr txBox="1"/>
              <p:nvPr/>
            </p:nvSpPr>
            <p:spPr>
              <a:xfrm>
                <a:off x="4701530" y="1224262"/>
                <a:ext cx="740515" cy="666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8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4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8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l-GR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𝜴</m:t>
                        </m:r>
                      </m:e>
                    </m:acc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2</a:t>
                </a:r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0B8865-BD2B-7CEE-58E7-36113B591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530" y="1224262"/>
                <a:ext cx="740515" cy="666080"/>
              </a:xfrm>
              <a:prstGeom prst="rect">
                <a:avLst/>
              </a:prstGeom>
              <a:blipFill>
                <a:blip r:embed="rId7"/>
                <a:stretch>
                  <a:fillRect t="-1887" r="-3390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6F220D-B98C-9EA8-535D-92AA124EA060}"/>
                  </a:ext>
                </a:extLst>
              </p:cNvPr>
              <p:cNvSpPr txBox="1"/>
              <p:nvPr/>
            </p:nvSpPr>
            <p:spPr>
              <a:xfrm>
                <a:off x="4689498" y="4117575"/>
                <a:ext cx="740515" cy="666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800" b="1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𝜽</m:t>
                        </m:r>
                      </m:e>
                    </m:acc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8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1800" b="1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l-GR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𝜴</m:t>
                        </m:r>
                      </m:e>
                    </m:acc>
                  </m:oMath>
                </a14:m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 3</a:t>
                </a:r>
                <a:endParaRPr 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B6F220D-B98C-9EA8-535D-92AA124EA0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9498" y="4117575"/>
                <a:ext cx="740515" cy="666080"/>
              </a:xfrm>
              <a:prstGeom prst="rect">
                <a:avLst/>
              </a:prstGeom>
              <a:blipFill>
                <a:blip r:embed="rId8"/>
                <a:stretch>
                  <a:fillRect t="-1887" r="-3390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5C4E01-0922-2DBD-38ED-8827C79CC26F}"/>
                  </a:ext>
                </a:extLst>
              </p:cNvPr>
              <p:cNvSpPr txBox="1"/>
              <p:nvPr/>
            </p:nvSpPr>
            <p:spPr>
              <a:xfrm>
                <a:off x="6458335" y="28129"/>
                <a:ext cx="157816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𝜃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𝜋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/4,  </m:t>
                    </m:r>
                    <m:sSub>
                      <m:sSubPr>
                        <m:ctrlPr>
                          <a:rPr lang="en-US" sz="1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𝜙</m:t>
                        </m:r>
                      </m:e>
                      <m:sub>
                        <m:r>
                          <a:rPr lang="en-US" sz="1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sub>
                    </m:sSub>
                    <m:r>
                      <a:rPr lang="en-US" sz="1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14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C5C4E01-0922-2DBD-38ED-8827C79CC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8335" y="28129"/>
                <a:ext cx="1578166" cy="307777"/>
              </a:xfrm>
              <a:prstGeom prst="rect">
                <a:avLst/>
              </a:prstGeom>
              <a:blipFill>
                <a:blip r:embed="rId9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BAD3ED-8F88-1CDB-67ED-58BC6E8FA7F3}"/>
                  </a:ext>
                </a:extLst>
              </p:cNvPr>
              <p:cNvSpPr txBox="1"/>
              <p:nvPr/>
            </p:nvSpPr>
            <p:spPr>
              <a:xfrm>
                <a:off x="9013073" y="28129"/>
                <a:ext cx="1487382" cy="3229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𝜋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/4, </m:t>
                      </m:r>
                      <m:sSub>
                        <m:sSubPr>
                          <m:ctrlPr>
                            <a:rPr lang="en-US" sz="1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2BAD3ED-8F88-1CDB-67ED-58BC6E8FA7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073" y="28129"/>
                <a:ext cx="1487382" cy="322909"/>
              </a:xfrm>
              <a:prstGeom prst="rect">
                <a:avLst/>
              </a:prstGeom>
              <a:blipFill>
                <a:blip r:embed="rId10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16CCC7B-AA34-0CCF-8420-90DA40A21970}"/>
                  </a:ext>
                </a:extLst>
              </p:cNvPr>
              <p:cNvSpPr txBox="1"/>
              <p:nvPr/>
            </p:nvSpPr>
            <p:spPr>
              <a:xfrm>
                <a:off x="10782832" y="81385"/>
                <a:ext cx="1487382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𝑞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=1</m:t>
                    </m:r>
                  </m:oMath>
                </a14:m>
                <a:r>
                  <a:rPr lang="en-US" sz="1200" dirty="0">
                    <a:ea typeface="Cambria Math" panose="020405030504060302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1400" dirty="0">
                    <a:latin typeface="Monotype Corsiva" panose="03010101010201010101" pitchFamily="66" charset="0"/>
                  </a:rPr>
                  <a:t>M</a:t>
                </a:r>
                <a14:m>
                  <m:oMath xmlns:m="http://schemas.openxmlformats.org/officeDocument/2006/math">
                    <m:r>
                      <a:rPr lang="en-US" sz="1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1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=10</m:t>
                    </m:r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𝑀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 lang="en-US" sz="12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16CCC7B-AA34-0CCF-8420-90DA40A219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2832" y="81385"/>
                <a:ext cx="1487382" cy="317203"/>
              </a:xfrm>
              <a:prstGeom prst="rect">
                <a:avLst/>
              </a:prstGeom>
              <a:blipFill>
                <a:blip r:embed="rId11"/>
                <a:stretch>
                  <a:fillRect t="-384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221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4D41D22-A958-6645-A7C2-D08416C005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63" y="1161184"/>
            <a:ext cx="11153137" cy="489671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precession model presented provides a geometrical framework for misaligned spins and the effects of such misalignments become more intuitive with the parameters proposed.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Precession is distinguishable given the mismatches b/w precessing and non-precessing signals.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enough SNR ensures encapsulation of a lot of source features, future LVK network observation runs with promising sensitivities can help in the certainty of such features.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work:</a:t>
            </a:r>
          </a:p>
          <a:p>
            <a:pPr marL="857250" lvl="1" indent="-34290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simplistic ‘toy’ model of precession may have perturbations due to the nutation of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around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Gangardt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+ 2021]</a:t>
            </a:r>
          </a:p>
          <a:p>
            <a:pPr marL="857250" lvl="1" indent="-34290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detectors can provide better observational constraints to precessional effects.</a:t>
            </a:r>
          </a:p>
          <a:p>
            <a:pPr marL="857250" lvl="1" indent="-34290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planned/proposed 3G detectors we can get better detector sensitivities and longer frequency bands to have a better chance of observing precession.</a:t>
            </a:r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AA6D413D-2483-1120-9EEA-F012C76D2364}"/>
              </a:ext>
            </a:extLst>
          </p:cNvPr>
          <p:cNvSpPr txBox="1">
            <a:spLocks/>
          </p:cNvSpPr>
          <p:nvPr/>
        </p:nvSpPr>
        <p:spPr>
          <a:xfrm>
            <a:off x="838200" y="3609"/>
            <a:ext cx="10515600" cy="1157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 &amp; future work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5C11E8BB-43B8-7A3A-164C-10D4644EA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/9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DEF736F5-C9D0-732F-83AC-E7E3B663D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D5FC981D-EC63-6175-756A-85FC298804D5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</p:spTree>
    <p:extLst>
      <p:ext uri="{BB962C8B-B14F-4D97-AF65-F5344CB8AC3E}">
        <p14:creationId xmlns:p14="http://schemas.microsoft.com/office/powerpoint/2010/main" val="2858167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8F9CBE3F-79A8-4F8F-88D9-DAD03D0D2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3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1869" y="2383077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24364" y="2265467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24834" y="253720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9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4053" y="2832967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1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72266" y="28039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13405" y="324249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831729"/>
            <a:ext cx="12188952" cy="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8">
            <a:extLst>
              <a:ext uri="{FF2B5EF4-FFF2-40B4-BE49-F238E27FC236}">
                <a16:creationId xmlns:a16="http://schemas.microsoft.com/office/drawing/2014/main" id="{F7C12D6B-62D3-59FD-7724-49E6BEB2CA7E}"/>
              </a:ext>
            </a:extLst>
          </p:cNvPr>
          <p:cNvSpPr txBox="1">
            <a:spLocks/>
          </p:cNvSpPr>
          <p:nvPr/>
        </p:nvSpPr>
        <p:spPr>
          <a:xfrm>
            <a:off x="11353800" y="6461729"/>
            <a:ext cx="356616" cy="1903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i="0" kern="1200" cap="all" spc="1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06E720-4B68-18E4-10AA-C25CBA566E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" r="294"/>
          <a:stretch/>
        </p:blipFill>
        <p:spPr>
          <a:xfrm>
            <a:off x="-34345" y="-39738"/>
            <a:ext cx="12260689" cy="693747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657" y="1225951"/>
            <a:ext cx="6892233" cy="114195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i="0" kern="1200" cap="all" baseline="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Thank you</a:t>
            </a:r>
          </a:p>
        </p:txBody>
      </p:sp>
      <p:pic>
        <p:nvPicPr>
          <p:cNvPr id="3" name="Picture 2" descr="A logo of a globe with a gold ring&#10;&#10;Description automatically generated">
            <a:extLst>
              <a:ext uri="{FF2B5EF4-FFF2-40B4-BE49-F238E27FC236}">
                <a16:creationId xmlns:a16="http://schemas.microsoft.com/office/drawing/2014/main" id="{59DA0CA2-AE01-5131-A907-44406CA8C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0208" y="3312110"/>
            <a:ext cx="1815792" cy="1824872"/>
          </a:xfrm>
          <a:prstGeom prst="rect">
            <a:avLst/>
          </a:prstGeom>
        </p:spPr>
      </p:pic>
      <p:pic>
        <p:nvPicPr>
          <p:cNvPr id="4" name="Picture 2" descr="Office of Research and Innovation">
            <a:extLst>
              <a:ext uri="{FF2B5EF4-FFF2-40B4-BE49-F238E27FC236}">
                <a16:creationId xmlns:a16="http://schemas.microsoft.com/office/drawing/2014/main" id="{EF956AE4-CB12-8A64-C459-C3C85901B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775" y="3313689"/>
            <a:ext cx="1815795" cy="181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4BAB67-3BCD-4EBC-84F5-8B85913FA741}"/>
              </a:ext>
            </a:extLst>
          </p:cNvPr>
          <p:cNvSpPr txBox="1"/>
          <p:nvPr/>
        </p:nvSpPr>
        <p:spPr>
          <a:xfrm>
            <a:off x="2077561" y="5252147"/>
            <a:ext cx="8028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600" b="0" cap="none" spc="0" dirty="0">
                <a:solidFill>
                  <a:srgbClr val="FFFFFF"/>
                </a:solidFill>
                <a:latin typeface="Arial" panose="020B0604020202020204"/>
              </a:rPr>
              <a:t>This research was supported by NSF grants PHY-2011977 and PHY-2309320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436B04-53F3-6010-7B36-5263DBF57D88}"/>
              </a:ext>
            </a:extLst>
          </p:cNvPr>
          <p:cNvSpPr txBox="1"/>
          <p:nvPr/>
        </p:nvSpPr>
        <p:spPr>
          <a:xfrm>
            <a:off x="8319760" y="6596390"/>
            <a:ext cx="44137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Quicksand"/>
              </a:rPr>
              <a:t>Image credit: LIGO/Caltech/MIT/Sonoma State (Aurore </a:t>
            </a:r>
            <a:r>
              <a:rPr lang="en-US" sz="1100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Quicksand"/>
              </a:rPr>
              <a:t>Simonnet</a:t>
            </a:r>
            <a:r>
              <a:rPr lang="en-US" sz="11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Quicksand"/>
              </a:rPr>
              <a:t>)</a:t>
            </a:r>
            <a:endParaRPr lang="en-US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DC362C-81A2-BAFC-0F59-C7DAB41AE93B}"/>
              </a:ext>
            </a:extLst>
          </p:cNvPr>
          <p:cNvSpPr txBox="1"/>
          <p:nvPr/>
        </p:nvSpPr>
        <p:spPr>
          <a:xfrm>
            <a:off x="3690008" y="6381276"/>
            <a:ext cx="48035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FFFFFF"/>
                </a:solidFill>
                <a:latin typeface="Arial" panose="020B0604020202020204"/>
              </a:rPr>
              <a:t>Contact: </a:t>
            </a:r>
            <a:r>
              <a:rPr lang="en-US" sz="1200" dirty="0" err="1">
                <a:solidFill>
                  <a:srgbClr val="FFFFFF"/>
                </a:solidFill>
                <a:latin typeface="Arial" panose="020B0604020202020204"/>
              </a:rPr>
              <a:t>tamanjyot@utdallas.edu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B2B67-0DD8-FE10-D4B5-1A926C54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5757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Precession signal</a:t>
            </a:r>
          </a:p>
        </p:txBody>
      </p:sp>
      <p:pic>
        <p:nvPicPr>
          <p:cNvPr id="6" name="Picture 5" descr="A diagram of a physical and visualization of a physical and visualization of a physical and visualization of a physical and visualization of a physical and visualization of a physical and visualization of&#10;&#10;Description automatically generated">
            <a:extLst>
              <a:ext uri="{FF2B5EF4-FFF2-40B4-BE49-F238E27FC236}">
                <a16:creationId xmlns:a16="http://schemas.microsoft.com/office/drawing/2014/main" id="{93F00E3E-D9DF-6DAD-A507-BA36CFAB3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1192" y="1354563"/>
            <a:ext cx="4082533" cy="42559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A329DB-2CA9-322D-32FF-125EB0A29772}"/>
                  </a:ext>
                </a:extLst>
              </p:cNvPr>
              <p:cNvSpPr txBox="1"/>
              <p:nvPr/>
            </p:nvSpPr>
            <p:spPr>
              <a:xfrm>
                <a:off x="586154" y="1195919"/>
                <a:ext cx="3935528" cy="32188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−7/6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[1+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acc>
                            <m:accPr>
                              <m:chr m:val="̂"/>
                              <m:ctrlP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𝑳</m:t>
                              </m:r>
                            </m:e>
                          </m:acc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∙</m:t>
                          </m:r>
                          <m:acc>
                            <m:accPr>
                              <m:chr m:val="̂"/>
                              <m:ctrlP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kumimoji="0" lang="en-US" sz="2000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𝑵</m:t>
                              </m:r>
                            </m:e>
                          </m:ac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]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kumimoji="0" lang="el-G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Ψ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A329DB-2CA9-322D-32FF-125EB0A29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54" y="1195919"/>
                <a:ext cx="3935528" cy="321883"/>
              </a:xfrm>
              <a:prstGeom prst="rect">
                <a:avLst/>
              </a:prstGeom>
              <a:blipFill>
                <a:blip r:embed="rId3"/>
                <a:stretch>
                  <a:fillRect l="-2572" t="-11538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2F5CC0-D434-494D-6A13-F1CDC2B42955}"/>
                  </a:ext>
                </a:extLst>
              </p:cNvPr>
              <p:cNvSpPr txBox="1"/>
              <p:nvPr/>
            </p:nvSpPr>
            <p:spPr>
              <a:xfrm>
                <a:off x="4744416" y="1193814"/>
                <a:ext cx="3293653" cy="3214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h</m:t>
                              </m:r>
                            </m:e>
                          </m:acc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=−2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−7/6</m:t>
                          </m:r>
                        </m:sup>
                      </m:sSup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acc>
                        <m:accPr>
                          <m:chr m:val="̂"/>
                          <m:ctrlP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𝑳</m:t>
                          </m:r>
                        </m:e>
                      </m:acc>
                      <m:r>
                        <a:rPr kumimoji="0" lang="en-US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∙</m:t>
                      </m:r>
                      <m:acc>
                        <m:accPr>
                          <m:chr m:val="̂"/>
                          <m:ctrlP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kumimoji="0" lang="en-US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𝑵</m:t>
                          </m:r>
                        </m:e>
                      </m:ac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kumimoji="0" lang="el-GR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Ψ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2F5CC0-D434-494D-6A13-F1CDC2B42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4416" y="1193814"/>
                <a:ext cx="3293653" cy="321498"/>
              </a:xfrm>
              <a:prstGeom prst="rect">
                <a:avLst/>
              </a:prstGeom>
              <a:blipFill>
                <a:blip r:embed="rId4"/>
                <a:stretch>
                  <a:fillRect l="-2682" t="-11538" r="-383" b="-3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3FE41F25-61DA-E97E-CCA3-4ADAC7B2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60CF2496-B6A4-656C-7090-85D18D21A1D4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085F3FED-2F8E-BC14-F750-6CF9F8A83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35C8B7-409F-015E-32DC-944069012BCC}"/>
                  </a:ext>
                </a:extLst>
              </p:cNvPr>
              <p:cNvSpPr txBox="1"/>
              <p:nvPr/>
            </p:nvSpPr>
            <p:spPr>
              <a:xfrm>
                <a:off x="1293450" y="2724721"/>
                <a:ext cx="6763686" cy="6429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0" lang="en-US" sz="20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A</m:t>
                      </m:r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−7/6</m:t>
                          </m:r>
                        </m:sup>
                      </m:sSup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4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2000" b="1" i="1" smtClean="0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𝑳</m:t>
                                          </m:r>
                                        </m:e>
                                      </m:acc>
                                      <m:r>
                                        <a:rPr lang="en-US" sz="20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∙</m:t>
                                      </m:r>
                                      <m:acc>
                                        <m:accPr>
                                          <m:chr m:val="̂"/>
                                          <m:ctrlPr>
                                            <a:rPr lang="en-US" sz="20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𝑵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×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0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1+</m:t>
                                      </m:r>
                                      <m:sSup>
                                        <m:sSupPr>
                                          <m:ctrlP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sz="2000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̂"/>
                                                  <m:ctrlPr>
                                                    <a:rPr lang="en-US" sz="2000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𝑳</m:t>
                                                  </m:r>
                                                </m:e>
                                              </m:acc>
                                              <m:r>
                                                <a:rPr lang="en-US" sz="20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∙</m:t>
                                              </m:r>
                                              <m:acc>
                                                <m:accPr>
                                                  <m:chr m:val="̂"/>
                                                  <m:ctrlPr>
                                                    <a:rPr lang="en-US" sz="2000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000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𝑵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sz="2000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+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35C8B7-409F-015E-32DC-944069012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450" y="2724721"/>
                <a:ext cx="6763686" cy="642933"/>
              </a:xfrm>
              <a:prstGeom prst="rect">
                <a:avLst/>
              </a:prstGeom>
              <a:blipFill>
                <a:blip r:embed="rId5"/>
                <a:stretch>
                  <a:fillRect l="-1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67D67D-81CD-B902-E824-C21CFFBDAFB5}"/>
                  </a:ext>
                </a:extLst>
              </p:cNvPr>
              <p:cNvSpPr txBox="1"/>
              <p:nvPr/>
            </p:nvSpPr>
            <p:spPr>
              <a:xfrm>
                <a:off x="3082846" y="2231289"/>
                <a:ext cx="2210762" cy="3808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IN" sz="18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𝑖</m:t>
                          </m:r>
                          <m:r>
                            <m:rPr>
                              <m:sty m:val="p"/>
                            </m:rPr>
                            <a:rPr lang="el-GR" sz="18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Φ</m:t>
                          </m:r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  <m:r>
                            <a:rPr lang="en-IN" sz="18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567D67D-81CD-B902-E824-C21CFFBDA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2846" y="2231289"/>
                <a:ext cx="2210762" cy="380810"/>
              </a:xfrm>
              <a:prstGeom prst="rect">
                <a:avLst/>
              </a:prstGeom>
              <a:blipFill>
                <a:blip r:embed="rId6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5E0E0E-453B-60E2-BD6F-53A82CADA638}"/>
                  </a:ext>
                </a:extLst>
              </p:cNvPr>
              <p:cNvSpPr txBox="1"/>
              <p:nvPr/>
            </p:nvSpPr>
            <p:spPr>
              <a:xfrm>
                <a:off x="1238686" y="1663849"/>
                <a:ext cx="61722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</m:sub>
                      </m:sSub>
                      <m:sSub>
                        <m:sSubPr>
                          <m:ctrlPr>
                            <a:rPr lang="en-US" sz="2000" i="1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65E0E0E-453B-60E2-BD6F-53A82CADA6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686" y="1663849"/>
                <a:ext cx="6172200" cy="400110"/>
              </a:xfrm>
              <a:prstGeom prst="rect">
                <a:avLst/>
              </a:prstGeom>
              <a:blipFill>
                <a:blip r:embed="rId7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D8A1F5-9DAB-2460-5DF9-602BE2E5434A}"/>
                  </a:ext>
                </a:extLst>
              </p:cNvPr>
              <p:cNvSpPr txBox="1"/>
              <p:nvPr/>
            </p:nvSpPr>
            <p:spPr>
              <a:xfrm>
                <a:off x="2943023" y="3678686"/>
                <a:ext cx="3152977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Φ</m:t>
                      </m:r>
                      <m:d>
                        <m:dPr>
                          <m:ctrlPr>
                            <a:rPr lang="en-I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IN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Ψ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 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 −2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𝛿</m:t>
                      </m:r>
                      <m:r>
                        <m:rPr>
                          <m:sty m:val="p"/>
                        </m:rPr>
                        <a:rPr lang="el-G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Φ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4D8A1F5-9DAB-2460-5DF9-602BE2E543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3023" y="3678686"/>
                <a:ext cx="3152977" cy="390748"/>
              </a:xfrm>
              <a:prstGeom prst="rect">
                <a:avLst/>
              </a:prstGeom>
              <a:blipFill>
                <a:blip r:embed="rId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BCF3C2-99C9-AE36-5B40-EA26DE37C351}"/>
                  </a:ext>
                </a:extLst>
              </p:cNvPr>
              <p:cNvSpPr txBox="1"/>
              <p:nvPr/>
            </p:nvSpPr>
            <p:spPr>
              <a:xfrm>
                <a:off x="288275" y="4418777"/>
                <a:ext cx="3352271" cy="8620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𝑳</m:t>
                                          </m:r>
                                        </m:e>
                                      </m:acc>
                                      <m:r>
                                        <a:rPr lang="en-US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∙</m:t>
                                      </m:r>
                                      <m:acc>
                                        <m:accPr>
                                          <m:chr m:val="̂"/>
                                          <m:ctrlP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𝑵</m:t>
                                          </m:r>
                                        </m:e>
                                      </m:acc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×</m:t>
                                      </m:r>
                                    </m:sub>
                                  </m:sSub>
                                </m:num>
                                <m:den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1+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acc>
                                                <m:accPr>
                                                  <m:chr m:val="̂"/>
                                                  <m:ctrlPr>
                                                    <a:rPr lang="en-US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𝑳</m:t>
                                                  </m:r>
                                                </m:e>
                                              </m:acc>
                                              <m:r>
                                                <a:rPr lang="en-US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  <a:cs typeface="Times New Roman" panose="02020603050405020304" pitchFamily="18" charset="0"/>
                                                </a:rPr>
                                                <m:t>∙</m:t>
                                              </m:r>
                                              <m:acc>
                                                <m:accPr>
                                                  <m:chr m:val="̂"/>
                                                  <m:ctrlPr>
                                                    <a:rPr lang="en-US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b="1" i="1">
                                                      <a:solidFill>
                                                        <a:srgbClr val="00B050"/>
                                                      </a:solidFill>
                                                      <a:latin typeface="Cambria Math" panose="02040503050406030204" pitchFamily="18" charset="0"/>
                                                      <a:cs typeface="Times New Roman" panose="02020603050405020304" pitchFamily="18" charset="0"/>
                                                    </a:rPr>
                                                    <m:t>𝑵</m:t>
                                                  </m:r>
                                                </m:e>
                                              </m:acc>
                                            </m:e>
                                          </m:d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𝐹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+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2BCF3C2-99C9-AE36-5B40-EA26DE37C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75" y="4418777"/>
                <a:ext cx="3352271" cy="862031"/>
              </a:xfrm>
              <a:prstGeom prst="rect">
                <a:avLst/>
              </a:prstGeom>
              <a:blipFill>
                <a:blip r:embed="rId9"/>
                <a:stretch>
                  <a:fillRect l="-377" t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56815C-AB4A-2AA6-E95C-BB67794AD733}"/>
                  </a:ext>
                </a:extLst>
              </p:cNvPr>
              <p:cNvSpPr txBox="1"/>
              <p:nvPr/>
            </p:nvSpPr>
            <p:spPr>
              <a:xfrm>
                <a:off x="3875007" y="4418777"/>
                <a:ext cx="4082533" cy="8387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𝛿</m:t>
                          </m:r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Φ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𝑑𝑓</m:t>
                          </m:r>
                        </m:den>
                      </m:f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̂"/>
                                  <m:ctrlPr>
                                    <a:rPr lang="en-US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𝑳</m:t>
                                  </m:r>
                                </m:e>
                              </m:acc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∙</m:t>
                              </m:r>
                              <m:acc>
                                <m:accPr>
                                  <m:chr m:val="̂"/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𝑵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d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𝑳</m:t>
                                          </m:r>
                                        </m:e>
                                      </m:acc>
                                      <m:r>
                                        <a:rPr lang="en-US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∙</m:t>
                                      </m:r>
                                      <m:acc>
                                        <m:accPr>
                                          <m:chr m:val="̂"/>
                                          <m:ctrlP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  <a:cs typeface="Times New Roman" panose="02020603050405020304" pitchFamily="18" charset="0"/>
                                            </a:rPr>
                                            <m:t>𝑵</m:t>
                                          </m:r>
                                        </m:e>
                                      </m:acc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𝑳</m:t>
                              </m:r>
                            </m:e>
                          </m:acc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× </m:t>
                          </m:r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𝑵</m:t>
                              </m:r>
                            </m:e>
                          </m:acc>
                        </m:e>
                      </m:d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.</m:t>
                      </m:r>
                      <m:d>
                        <m:d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acc>
                                <m:accPr>
                                  <m:chr m:val="̂"/>
                                  <m:ctrlPr>
                                    <a:rPr lang="en-US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𝑳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𝑑𝑓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56815C-AB4A-2AA6-E95C-BB67794AD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007" y="4418777"/>
                <a:ext cx="4082533" cy="83875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4C6D89C9-5A05-48C4-F075-87A9EB65C85F}"/>
              </a:ext>
            </a:extLst>
          </p:cNvPr>
          <p:cNvSpPr txBox="1"/>
          <p:nvPr/>
        </p:nvSpPr>
        <p:spPr>
          <a:xfrm>
            <a:off x="10416344" y="5472037"/>
            <a:ext cx="14873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Apostolatos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(1994)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74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91;p54">
            <a:extLst>
              <a:ext uri="{FF2B5EF4-FFF2-40B4-BE49-F238E27FC236}">
                <a16:creationId xmlns:a16="http://schemas.microsoft.com/office/drawing/2014/main" id="{1D3A4AB7-3189-B209-5FC2-76480FBC1ECD}"/>
              </a:ext>
            </a:extLst>
          </p:cNvPr>
          <p:cNvSpPr txBox="1">
            <a:spLocks/>
          </p:cNvSpPr>
          <p:nvPr/>
        </p:nvSpPr>
        <p:spPr>
          <a:xfrm>
            <a:off x="960000" y="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 KR SemiBold"/>
              <a:buNone/>
              <a:defRPr sz="4533" b="0" i="0" u="none" strike="noStrike" cap="none">
                <a:solidFill>
                  <a:schemeClr val="dk1"/>
                </a:solidFill>
                <a:latin typeface="IBM Plex Sans KR SemiBold"/>
                <a:ea typeface="IBM Plex Sans KR SemiBold"/>
                <a:cs typeface="IBM Plex Sans KR SemiBold"/>
                <a:sym typeface="IBM Plex Sans KR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IBM Plex Sans KR SemiBold"/>
              <a:buNone/>
              <a:tabLst/>
              <a:defRPr/>
            </a:pPr>
            <a:r>
              <a:rPr kumimoji="0" lang="en-US" sz="3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BM Plex Sans KR SemiBold"/>
              </a:rPr>
              <a:t>L spiraling out as binary merges</a:t>
            </a:r>
          </a:p>
        </p:txBody>
      </p:sp>
      <p:pic>
        <p:nvPicPr>
          <p:cNvPr id="9" name="Picture 8" descr="A diagram of a diagram of a diagram&#10;&#10;Description automatically generated with medium confidence">
            <a:extLst>
              <a:ext uri="{FF2B5EF4-FFF2-40B4-BE49-F238E27FC236}">
                <a16:creationId xmlns:a16="http://schemas.microsoft.com/office/drawing/2014/main" id="{6DFE018F-7E36-AC89-90B2-34FBEB43F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753" y="763600"/>
            <a:ext cx="2743199" cy="5031144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FC1323-7F81-A1D1-48A8-50C80C393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F7E74943-DE9B-ABDD-71C4-721947FA0F14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D04601E7-1FF1-BB90-E7EB-3D7E38222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 descr="A graph with colored circles&#10;&#10;Description automatically generated">
            <a:extLst>
              <a:ext uri="{FF2B5EF4-FFF2-40B4-BE49-F238E27FC236}">
                <a16:creationId xmlns:a16="http://schemas.microsoft.com/office/drawing/2014/main" id="{6B2B58E0-DAFF-6A9D-3054-7920EB1A8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023" y="1500117"/>
            <a:ext cx="4614346" cy="33753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DD537A-00EE-4C11-64CC-B8871C254A0A}"/>
              </a:ext>
            </a:extLst>
          </p:cNvPr>
          <p:cNvSpPr txBox="1"/>
          <p:nvPr/>
        </p:nvSpPr>
        <p:spPr>
          <a:xfrm>
            <a:off x="9006417" y="4675535"/>
            <a:ext cx="14859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Apostolatos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(1994)</a:t>
            </a:r>
            <a:endParaRPr kumimoji="0" lang="en-IN" sz="1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40ED06-1513-3E71-202E-D8DAC5776838}"/>
              </a:ext>
            </a:extLst>
          </p:cNvPr>
          <p:cNvSpPr txBox="1"/>
          <p:nvPr/>
        </p:nvSpPr>
        <p:spPr>
          <a:xfrm>
            <a:off x="4820469" y="4675535"/>
            <a:ext cx="14873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(in prep)</a:t>
            </a:r>
            <a:endParaRPr lang="en-IN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060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591;p54">
            <a:extLst>
              <a:ext uri="{FF2B5EF4-FFF2-40B4-BE49-F238E27FC236}">
                <a16:creationId xmlns:a16="http://schemas.microsoft.com/office/drawing/2014/main" id="{85DA5B45-C085-1EEA-69AC-5952E79A0DAE}"/>
              </a:ext>
            </a:extLst>
          </p:cNvPr>
          <p:cNvSpPr txBox="1">
            <a:spLocks/>
          </p:cNvSpPr>
          <p:nvPr/>
        </p:nvSpPr>
        <p:spPr>
          <a:xfrm>
            <a:off x="960000" y="0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IBM Plex Sans KR SemiBold"/>
              <a:buNone/>
              <a:defRPr sz="4533" b="0" i="0" u="none" strike="noStrike" cap="none">
                <a:solidFill>
                  <a:schemeClr val="dk1"/>
                </a:solidFill>
                <a:latin typeface="IBM Plex Sans KR SemiBold"/>
                <a:ea typeface="IBM Plex Sans KR SemiBold"/>
                <a:cs typeface="IBM Plex Sans KR SemiBold"/>
                <a:sym typeface="IBM Plex Sans KR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IBM Plex Sans KR SemiBold"/>
              <a:buNone/>
              <a:tabLst/>
              <a:defRPr/>
            </a:pPr>
            <a:r>
              <a:rPr kumimoji="0" lang="en-US" sz="3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IBM Plex Sans KR SemiBold"/>
              </a:rPr>
              <a:t>Distributions of precession parameters</a:t>
            </a:r>
          </a:p>
        </p:txBody>
      </p:sp>
      <p:pic>
        <p:nvPicPr>
          <p:cNvPr id="9" name="Picture 8" descr="A group of graphs showing different colored lines&#10;&#10;Description automatically generated">
            <a:extLst>
              <a:ext uri="{FF2B5EF4-FFF2-40B4-BE49-F238E27FC236}">
                <a16:creationId xmlns:a16="http://schemas.microsoft.com/office/drawing/2014/main" id="{C2247335-751B-BA62-4BD7-87E27C240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714" b="33427"/>
          <a:stretch/>
        </p:blipFill>
        <p:spPr>
          <a:xfrm>
            <a:off x="5357461" y="927486"/>
            <a:ext cx="6834539" cy="232566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58190F-9386-95B8-A356-D1FA67AD7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40023" y="6352859"/>
            <a:ext cx="6170863" cy="365182"/>
          </a:xfrm>
        </p:spPr>
        <p:txBody>
          <a:bodyPr numCol="2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Tamanjyot Singh @ April APS, Sacramento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0D8BA477-6A7A-8A02-F6B0-AA6377C0C9B0}"/>
              </a:ext>
            </a:extLst>
          </p:cNvPr>
          <p:cNvSpPr txBox="1">
            <a:spLocks/>
          </p:cNvSpPr>
          <p:nvPr/>
        </p:nvSpPr>
        <p:spPr>
          <a:xfrm>
            <a:off x="8516040" y="6352859"/>
            <a:ext cx="1784732" cy="365182"/>
          </a:xfrm>
          <a:prstGeom prst="rect">
            <a:avLst/>
          </a:prstGeom>
        </p:spPr>
        <p:txBody>
          <a:bodyPr vert="horz" lIns="91440" tIns="45720" rIns="0" bIns="45720" numCol="2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100" dirty="0">
                <a:solidFill>
                  <a:srgbClr val="FFFFFF"/>
                </a:solidFill>
                <a:latin typeface="Arial" panose="020B0604020202020204"/>
              </a:rPr>
              <a:t>04/05/2024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77F768F0-437F-549B-D7E2-91F64D97C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8222" y="6461729"/>
            <a:ext cx="462194" cy="20347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8DACDF-E1A9-A04C-A5FF-FC2443684BF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D65D61-2939-6397-FDE3-C8DB0224DC56}"/>
              </a:ext>
            </a:extLst>
          </p:cNvPr>
          <p:cNvSpPr txBox="1"/>
          <p:nvPr/>
        </p:nvSpPr>
        <p:spPr>
          <a:xfrm>
            <a:off x="9810237" y="3158119"/>
            <a:ext cx="23817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Gangardt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 (2021)</a:t>
            </a:r>
            <a:endParaRPr kumimoji="0" lang="en-IN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A39C04F-B674-5035-F765-51E4E6152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74" y="1240479"/>
            <a:ext cx="4635500" cy="46355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B7E1ADE-02AE-2A40-AAE9-4E375F963C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6349905"/>
                  </p:ext>
                </p:extLst>
              </p:nvPr>
            </p:nvGraphicFramePr>
            <p:xfrm>
              <a:off x="7393140" y="3969217"/>
              <a:ext cx="3084606" cy="1471371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661960">
                      <a:extLst>
                        <a:ext uri="{9D8B030D-6E8A-4147-A177-3AD203B41FA5}">
                          <a16:colId xmlns:a16="http://schemas.microsoft.com/office/drawing/2014/main" val="3630940826"/>
                        </a:ext>
                      </a:extLst>
                    </a:gridCol>
                    <a:gridCol w="664945">
                      <a:extLst>
                        <a:ext uri="{9D8B030D-6E8A-4147-A177-3AD203B41FA5}">
                          <a16:colId xmlns:a16="http://schemas.microsoft.com/office/drawing/2014/main" val="4275279920"/>
                        </a:ext>
                      </a:extLst>
                    </a:gridCol>
                    <a:gridCol w="868123">
                      <a:extLst>
                        <a:ext uri="{9D8B030D-6E8A-4147-A177-3AD203B41FA5}">
                          <a16:colId xmlns:a16="http://schemas.microsoft.com/office/drawing/2014/main" val="1456967439"/>
                        </a:ext>
                      </a:extLst>
                    </a:gridCol>
                    <a:gridCol w="889578">
                      <a:extLst>
                        <a:ext uri="{9D8B030D-6E8A-4147-A177-3AD203B41FA5}">
                          <a16:colId xmlns:a16="http://schemas.microsoft.com/office/drawing/2014/main" val="203982264"/>
                        </a:ext>
                      </a:extLst>
                    </a:gridCol>
                  </a:tblGrid>
                  <a:tr h="3916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4474554"/>
                      </a:ext>
                    </a:extLst>
                  </a:tr>
                  <a:tr h="474689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20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000" b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8.06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8067396"/>
                      </a:ext>
                    </a:extLst>
                  </a:tr>
                  <a:tr h="437376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50000"/>
                            </a:lnSpc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̃"/>
                                    <m:ctrlPr>
                                      <a:rPr lang="en-US" sz="18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800" b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Ω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692130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B7E1ADE-02AE-2A40-AAE9-4E375F963C1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96349905"/>
                  </p:ext>
                </p:extLst>
              </p:nvPr>
            </p:nvGraphicFramePr>
            <p:xfrm>
              <a:off x="7393140" y="3969217"/>
              <a:ext cx="3084606" cy="1471371"/>
            </p:xfrm>
            <a:graphic>
              <a:graphicData uri="http://schemas.openxmlformats.org/drawingml/2006/table">
                <a:tbl>
                  <a:tblPr firstRow="1">
                    <a:tableStyleId>{5C22544A-7EE6-4342-B048-85BDC9FD1C3A}</a:tableStyleId>
                  </a:tblPr>
                  <a:tblGrid>
                    <a:gridCol w="661960">
                      <a:extLst>
                        <a:ext uri="{9D8B030D-6E8A-4147-A177-3AD203B41FA5}">
                          <a16:colId xmlns:a16="http://schemas.microsoft.com/office/drawing/2014/main" val="3630940826"/>
                        </a:ext>
                      </a:extLst>
                    </a:gridCol>
                    <a:gridCol w="664945">
                      <a:extLst>
                        <a:ext uri="{9D8B030D-6E8A-4147-A177-3AD203B41FA5}">
                          <a16:colId xmlns:a16="http://schemas.microsoft.com/office/drawing/2014/main" val="4275279920"/>
                        </a:ext>
                      </a:extLst>
                    </a:gridCol>
                    <a:gridCol w="868123">
                      <a:extLst>
                        <a:ext uri="{9D8B030D-6E8A-4147-A177-3AD203B41FA5}">
                          <a16:colId xmlns:a16="http://schemas.microsoft.com/office/drawing/2014/main" val="1456967439"/>
                        </a:ext>
                      </a:extLst>
                    </a:gridCol>
                    <a:gridCol w="889578">
                      <a:extLst>
                        <a:ext uri="{9D8B030D-6E8A-4147-A177-3AD203B41FA5}">
                          <a16:colId xmlns:a16="http://schemas.microsoft.com/office/drawing/2014/main" val="203982264"/>
                        </a:ext>
                      </a:extLst>
                    </a:gridCol>
                  </a:tblGrid>
                  <a:tr h="391680">
                    <a:tc>
                      <a:txBody>
                        <a:bodyPr/>
                        <a:lstStyle/>
                        <a:p>
                          <a:endParaRPr lang="en-US" sz="14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50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95</a:t>
                          </a:r>
                          <a:r>
                            <a:rPr lang="en-US" sz="1600" baseline="30000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th</a:t>
                          </a:r>
                          <a:endParaRPr lang="en-US" sz="1600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64474554"/>
                      </a:ext>
                    </a:extLst>
                  </a:tr>
                  <a:tr h="56381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23" t="-71111" r="-373077" b="-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0.95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4.14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8.06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8067396"/>
                      </a:ext>
                    </a:extLst>
                  </a:tr>
                  <a:tr h="51587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923" t="-187805" r="-373077" b="-24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1.40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2.25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50000"/>
                            </a:lnSpc>
                          </a:pPr>
                          <a:r>
                            <a:rPr lang="en-US" sz="1600" dirty="0">
                              <a:solidFill>
                                <a:schemeClr val="tx1"/>
                              </a:solidFill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2.57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669213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E19A459-C44B-C20A-D8AC-D7CF6C39FC03}"/>
              </a:ext>
            </a:extLst>
          </p:cNvPr>
          <p:cNvSpPr txBox="1"/>
          <p:nvPr/>
        </p:nvSpPr>
        <p:spPr>
          <a:xfrm>
            <a:off x="5382347" y="5440588"/>
            <a:ext cx="148738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TS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(in prep)</a:t>
            </a:r>
            <a:endParaRPr lang="en-IN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 descr="A screenshot of a number of numbers&#10;&#10;Description automatically generated">
            <a:extLst>
              <a:ext uri="{FF2B5EF4-FFF2-40B4-BE49-F238E27FC236}">
                <a16:creationId xmlns:a16="http://schemas.microsoft.com/office/drawing/2014/main" id="{B95BF2D6-E7B8-92EF-F5DC-C4413ED75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6822" y="3949252"/>
            <a:ext cx="3124200" cy="1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087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Univers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1_Office Theme">
  <a:themeElements>
    <a:clrScheme name="UTD 2019 Colors">
      <a:dk1>
        <a:srgbClr val="000000"/>
      </a:dk1>
      <a:lt1>
        <a:srgbClr val="FFFFFF"/>
      </a:lt1>
      <a:dk2>
        <a:srgbClr val="414141"/>
      </a:dk2>
      <a:lt2>
        <a:srgbClr val="E7E6E6"/>
      </a:lt2>
      <a:accent1>
        <a:srgbClr val="E87500"/>
      </a:accent1>
      <a:accent2>
        <a:srgbClr val="69BD28"/>
      </a:accent2>
      <a:accent3>
        <a:srgbClr val="00A0DE"/>
      </a:accent3>
      <a:accent4>
        <a:srgbClr val="FFB611"/>
      </a:accent4>
      <a:accent5>
        <a:srgbClr val="154734"/>
      </a:accent5>
      <a:accent6>
        <a:srgbClr val="5FE0B7"/>
      </a:accent6>
      <a:hlink>
        <a:srgbClr val="C8C8C8"/>
      </a:hlink>
      <a:folHlink>
        <a:srgbClr val="808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6900</TotalTime>
  <Words>1030</Words>
  <Application>Microsoft Macintosh PowerPoint</Application>
  <PresentationFormat>Widescreen</PresentationFormat>
  <Paragraphs>189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Aptos</vt:lpstr>
      <vt:lpstr>Arial</vt:lpstr>
      <vt:lpstr>Calibri</vt:lpstr>
      <vt:lpstr>Cambria Math</vt:lpstr>
      <vt:lpstr>IBM Plex Sans KR SemiBold</vt:lpstr>
      <vt:lpstr>Monotype Corsiva</vt:lpstr>
      <vt:lpstr>Quicksand</vt:lpstr>
      <vt:lpstr>Times New Roman</vt:lpstr>
      <vt:lpstr>Univers</vt:lpstr>
      <vt:lpstr>Wingdings</vt:lpstr>
      <vt:lpstr>GradientUnivers</vt:lpstr>
      <vt:lpstr>1_Office Theme</vt:lpstr>
      <vt:lpstr>Gravitational wave signals from precessing bbH inspirals</vt:lpstr>
      <vt:lpstr>Outline</vt:lpstr>
      <vt:lpstr>Emission of GWs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  <vt:lpstr>Precession signal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Tamanjyot</dc:creator>
  <cp:lastModifiedBy>Tamanjyot</cp:lastModifiedBy>
  <cp:revision>18</cp:revision>
  <dcterms:created xsi:type="dcterms:W3CDTF">2024-03-31T02:24:06Z</dcterms:created>
  <dcterms:modified xsi:type="dcterms:W3CDTF">2024-04-04T21:24:09Z</dcterms:modified>
</cp:coreProperties>
</file>